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6" r:id="rId3"/>
    <p:sldId id="295" r:id="rId4"/>
    <p:sldId id="296" r:id="rId5"/>
    <p:sldId id="258" r:id="rId6"/>
    <p:sldId id="310" r:id="rId7"/>
    <p:sldId id="311" r:id="rId8"/>
    <p:sldId id="312" r:id="rId9"/>
    <p:sldId id="313" r:id="rId10"/>
    <p:sldId id="314" r:id="rId11"/>
    <p:sldId id="260" r:id="rId12"/>
    <p:sldId id="281" r:id="rId13"/>
    <p:sldId id="282" r:id="rId14"/>
    <p:sldId id="283" r:id="rId15"/>
    <p:sldId id="297" r:id="rId16"/>
    <p:sldId id="303" r:id="rId17"/>
    <p:sldId id="304" r:id="rId18"/>
    <p:sldId id="305" r:id="rId19"/>
    <p:sldId id="306" r:id="rId20"/>
    <p:sldId id="307" r:id="rId21"/>
    <p:sldId id="308" r:id="rId22"/>
    <p:sldId id="309" r:id="rId23"/>
    <p:sldId id="298" r:id="rId24"/>
    <p:sldId id="299" r:id="rId25"/>
    <p:sldId id="300" r:id="rId26"/>
    <p:sldId id="301" r:id="rId27"/>
    <p:sldId id="302" r:id="rId28"/>
    <p:sldId id="29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006666"/>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37313-32C7-E94E-A206-E3B9DFCCB8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51B9A-4985-3E52-3F27-5445C0C80F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487008-1F95-8DF7-B558-B38DC042D024}"/>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5" name="Footer Placeholder 4">
            <a:extLst>
              <a:ext uri="{FF2B5EF4-FFF2-40B4-BE49-F238E27FC236}">
                <a16:creationId xmlns:a16="http://schemas.microsoft.com/office/drawing/2014/main" id="{F6BAA35C-4FEE-4200-BCBE-443C5752D1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1A9AD8-2E90-2420-90D3-FBD8B4D10C0E}"/>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3858665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FA8C6-1F06-D94B-B351-C4DD66EEBB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C7B435-3E2A-6B59-5FAF-17CAA2B7E0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91BCD-F8AC-60AD-66B4-B6875AA35E9F}"/>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5" name="Footer Placeholder 4">
            <a:extLst>
              <a:ext uri="{FF2B5EF4-FFF2-40B4-BE49-F238E27FC236}">
                <a16:creationId xmlns:a16="http://schemas.microsoft.com/office/drawing/2014/main" id="{A749889B-8F74-1FDD-009F-1789E94A6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19E33A-EB91-7B87-13AB-5B5FB4C8B978}"/>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271922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44629B-ADA9-1CB6-2569-3A99398A1A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FBE8AA-D4C5-1BF7-FDF7-D4D90BCB65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733C1-7AC9-F3BD-78D2-CF5169C2822F}"/>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5" name="Footer Placeholder 4">
            <a:extLst>
              <a:ext uri="{FF2B5EF4-FFF2-40B4-BE49-F238E27FC236}">
                <a16:creationId xmlns:a16="http://schemas.microsoft.com/office/drawing/2014/main" id="{29EF8A1F-2053-1976-EEA6-530B1F818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19D2C1-880D-C942-8DB6-C1815677DD79}"/>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61007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95442-E48C-9AE8-D7B6-2C2EFEA7DC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72F986-0823-1F09-3F72-2053F96394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B0F20-C120-9BE0-B734-9CA45C952B33}"/>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5" name="Footer Placeholder 4">
            <a:extLst>
              <a:ext uri="{FF2B5EF4-FFF2-40B4-BE49-F238E27FC236}">
                <a16:creationId xmlns:a16="http://schemas.microsoft.com/office/drawing/2014/main" id="{701AE45B-A4D2-41BD-60E8-E75E4CEAEC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72D00-3B2E-4398-6D26-1A956FDE720E}"/>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4174023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1903A-1168-BF03-7541-1D182D8D31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51A39D-D15A-3092-BEBC-47EE6D057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DEFC43-C1E1-106A-EF45-0B5260A33BA4}"/>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5" name="Footer Placeholder 4">
            <a:extLst>
              <a:ext uri="{FF2B5EF4-FFF2-40B4-BE49-F238E27FC236}">
                <a16:creationId xmlns:a16="http://schemas.microsoft.com/office/drawing/2014/main" id="{EE360B49-7A2B-C90F-8DA5-1E38BD2D12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1EF0AD-575B-138C-8AD1-87815CADF69C}"/>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2021567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FA019-A938-98AD-5220-65C18ED5FA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E534C1-8204-3824-F25C-6B86DACCA3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24DDFC-5E5B-2CB8-C079-F318F27ED7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0837C3-E5F4-447C-3BE7-8686BE62560C}"/>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6" name="Footer Placeholder 5">
            <a:extLst>
              <a:ext uri="{FF2B5EF4-FFF2-40B4-BE49-F238E27FC236}">
                <a16:creationId xmlns:a16="http://schemas.microsoft.com/office/drawing/2014/main" id="{871AD555-6C36-E94A-C8BB-15D0571C4C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142B45-90B7-6AD0-3AC2-6407CF33191A}"/>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344882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FE33-3549-FF71-5630-20D275AD13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50D25E-3A30-CAEA-4B7D-0B4BD0FD22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9B82C8-7DF4-0144-9C9B-D22141EA6C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18286A-46ED-E6BE-9480-ED3D966144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C4F2D5-06F8-9A76-D15E-E516323D12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6D3870-6FE1-B216-C14E-C4014942AF19}"/>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8" name="Footer Placeholder 7">
            <a:extLst>
              <a:ext uri="{FF2B5EF4-FFF2-40B4-BE49-F238E27FC236}">
                <a16:creationId xmlns:a16="http://schemas.microsoft.com/office/drawing/2014/main" id="{9C0630F7-6FA8-8714-61A8-79A4D1C58A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361FC3-88EB-3EDF-6814-9E51CAE3F0C5}"/>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3084749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036F4-F467-B10D-BFA8-1D8BC530AF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47238E-AE45-1B43-7543-D01CB4C9128C}"/>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4" name="Footer Placeholder 3">
            <a:extLst>
              <a:ext uri="{FF2B5EF4-FFF2-40B4-BE49-F238E27FC236}">
                <a16:creationId xmlns:a16="http://schemas.microsoft.com/office/drawing/2014/main" id="{15442E7B-C0E1-FF00-6569-E10EA8E4FA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D8AB83-EB26-2942-7CB6-3160380CB70E}"/>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3814205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B392ED-E15E-147C-3EDB-5975D7B7013D}"/>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3" name="Footer Placeholder 2">
            <a:extLst>
              <a:ext uri="{FF2B5EF4-FFF2-40B4-BE49-F238E27FC236}">
                <a16:creationId xmlns:a16="http://schemas.microsoft.com/office/drawing/2014/main" id="{05B23AC9-906D-1E8B-D824-374CCD02FC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E047F7-4198-CD85-DCAB-D580576ED4FA}"/>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1007850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6ED5-E522-D168-D090-F5C34EE3D8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22481E-CE3B-0444-9A78-905D94DE3B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CD09FB-B083-D341-FE2B-C24326519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9F7D78-C433-A49C-F5EE-7AC2F016E87E}"/>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6" name="Footer Placeholder 5">
            <a:extLst>
              <a:ext uri="{FF2B5EF4-FFF2-40B4-BE49-F238E27FC236}">
                <a16:creationId xmlns:a16="http://schemas.microsoft.com/office/drawing/2014/main" id="{51196EFD-64CB-1C9E-9FDF-ED70BAF982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6C3D8C-5EC6-2CB7-81D2-709D92977A56}"/>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3582115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EB779-899F-BA2D-DC25-4A3DE40BF9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72D7BF-F122-0024-A458-5288E9A8FB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D609AC-C728-DFB4-DDC8-60D583E118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967E26-EB74-AD4F-52EE-D3E9457FC562}"/>
              </a:ext>
            </a:extLst>
          </p:cNvPr>
          <p:cNvSpPr>
            <a:spLocks noGrp="1"/>
          </p:cNvSpPr>
          <p:nvPr>
            <p:ph type="dt" sz="half" idx="10"/>
          </p:nvPr>
        </p:nvSpPr>
        <p:spPr/>
        <p:txBody>
          <a:bodyPr/>
          <a:lstStyle/>
          <a:p>
            <a:fld id="{2D333C49-1957-4640-9D09-CAF6BA1309C2}" type="datetimeFigureOut">
              <a:rPr lang="en-US" smtClean="0"/>
              <a:t>9/1/2023</a:t>
            </a:fld>
            <a:endParaRPr lang="en-US"/>
          </a:p>
        </p:txBody>
      </p:sp>
      <p:sp>
        <p:nvSpPr>
          <p:cNvPr id="6" name="Footer Placeholder 5">
            <a:extLst>
              <a:ext uri="{FF2B5EF4-FFF2-40B4-BE49-F238E27FC236}">
                <a16:creationId xmlns:a16="http://schemas.microsoft.com/office/drawing/2014/main" id="{94BE080F-93D5-0CE3-5108-A2ACB6607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8AC798-3015-3421-0FFB-418465100257}"/>
              </a:ext>
            </a:extLst>
          </p:cNvPr>
          <p:cNvSpPr>
            <a:spLocks noGrp="1"/>
          </p:cNvSpPr>
          <p:nvPr>
            <p:ph type="sldNum" sz="quarter" idx="12"/>
          </p:nvPr>
        </p:nvSpPr>
        <p:spPr/>
        <p:txBody>
          <a:bodyPr/>
          <a:lstStyle/>
          <a:p>
            <a:fld id="{741A0366-B321-42BA-8FE8-6F93516C419A}" type="slidenum">
              <a:rPr lang="en-US" smtClean="0"/>
              <a:t>‹#›</a:t>
            </a:fld>
            <a:endParaRPr lang="en-US"/>
          </a:p>
        </p:txBody>
      </p:sp>
    </p:spTree>
    <p:extLst>
      <p:ext uri="{BB962C8B-B14F-4D97-AF65-F5344CB8AC3E}">
        <p14:creationId xmlns:p14="http://schemas.microsoft.com/office/powerpoint/2010/main" val="389479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47ED51-815D-D24D-7BA8-3EAA3009EA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0B8F40-A24E-0F6C-D85C-A064CED398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2F3AFC-87A7-2D65-2841-CB8137696D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333C49-1957-4640-9D09-CAF6BA1309C2}" type="datetimeFigureOut">
              <a:rPr lang="en-US" smtClean="0"/>
              <a:t>9/1/2023</a:t>
            </a:fld>
            <a:endParaRPr lang="en-US"/>
          </a:p>
        </p:txBody>
      </p:sp>
      <p:sp>
        <p:nvSpPr>
          <p:cNvPr id="5" name="Footer Placeholder 4">
            <a:extLst>
              <a:ext uri="{FF2B5EF4-FFF2-40B4-BE49-F238E27FC236}">
                <a16:creationId xmlns:a16="http://schemas.microsoft.com/office/drawing/2014/main" id="{250C8505-1CF9-2A94-2CFA-E0EFC45A8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44F8DB-F7F6-5A3C-5DB7-965BC4BE57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1A0366-B321-42BA-8FE8-6F93516C419A}" type="slidenum">
              <a:rPr lang="en-US" smtClean="0"/>
              <a:t>‹#›</a:t>
            </a:fld>
            <a:endParaRPr lang="en-US"/>
          </a:p>
        </p:txBody>
      </p:sp>
    </p:spTree>
    <p:extLst>
      <p:ext uri="{BB962C8B-B14F-4D97-AF65-F5344CB8AC3E}">
        <p14:creationId xmlns:p14="http://schemas.microsoft.com/office/powerpoint/2010/main" val="1325671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1123D-7FF6-B8CF-99C9-9B50B513FEA8}"/>
              </a:ext>
            </a:extLst>
          </p:cNvPr>
          <p:cNvSpPr>
            <a:spLocks noGrp="1"/>
          </p:cNvSpPr>
          <p:nvPr>
            <p:ph type="ctrTitle"/>
          </p:nvPr>
        </p:nvSpPr>
        <p:spPr>
          <a:xfrm>
            <a:off x="662473" y="1315616"/>
            <a:ext cx="10636898" cy="3114303"/>
          </a:xfrm>
          <a:ln w="38100">
            <a:noFill/>
          </a:ln>
        </p:spPr>
        <p:txBody>
          <a:bodyPr>
            <a:normAutofit fontScale="90000"/>
          </a:bodyPr>
          <a:lstStyle/>
          <a:p>
            <a:br>
              <a:rPr lang="en-US" dirty="0"/>
            </a:br>
            <a:br>
              <a:rPr lang="en-US" dirty="0"/>
            </a:br>
            <a:r>
              <a:rPr lang="en-US" b="1" dirty="0" err="1">
                <a:solidFill>
                  <a:srgbClr val="002060"/>
                </a:solidFill>
              </a:rPr>
              <a:t>LegaLine</a:t>
            </a:r>
            <a:r>
              <a:rPr lang="en-US" b="1" dirty="0">
                <a:solidFill>
                  <a:srgbClr val="002060"/>
                </a:solidFill>
              </a:rPr>
              <a:t>:</a:t>
            </a:r>
            <a:br>
              <a:rPr lang="en-US" dirty="0"/>
            </a:br>
            <a:br>
              <a:rPr lang="en-US" dirty="0"/>
            </a:br>
            <a:r>
              <a:rPr lang="en-US" sz="5300" dirty="0"/>
              <a:t>The Legal Information Hotline to Manage Risk and Build a Stronger Practice</a:t>
            </a:r>
          </a:p>
        </p:txBody>
      </p:sp>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Tree>
    <p:extLst>
      <p:ext uri="{BB962C8B-B14F-4D97-AF65-F5344CB8AC3E}">
        <p14:creationId xmlns:p14="http://schemas.microsoft.com/office/powerpoint/2010/main" val="1674465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Corporate:</a:t>
            </a:r>
          </a:p>
          <a:p>
            <a:pPr algn="ctr"/>
            <a:r>
              <a:rPr lang="en-US" b="1">
                <a:solidFill>
                  <a:srgbClr val="002060"/>
                </a:solidFill>
                <a:latin typeface="+mj-lt"/>
              </a:rPr>
              <a:t>Overall structures of legal entities, corporate governance formalities and importance as well as general regulatory aspects of corporate practices</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1755378"/>
            <a:ext cx="9427029" cy="3693319"/>
          </a:xfrm>
          <a:prstGeom prst="rect">
            <a:avLst/>
          </a:prstGeom>
          <a:noFill/>
        </p:spPr>
        <p:txBody>
          <a:bodyPr wrap="square" rtlCol="0">
            <a:spAutoFit/>
          </a:bodyPr>
          <a:lstStyle/>
          <a:p>
            <a:r>
              <a:rPr lang="en-US" b="1">
                <a:latin typeface="+mj-lt"/>
              </a:rPr>
              <a:t>Is there a “Perfect” business structure? </a:t>
            </a:r>
          </a:p>
          <a:p>
            <a:pPr marL="742950" lvl="1" indent="-285750">
              <a:buFont typeface="Wingdings" panose="05000000000000000000" pitchFamily="2" charset="2"/>
              <a:buChar char="Ø"/>
            </a:pPr>
            <a:r>
              <a:rPr lang="en-US">
                <a:latin typeface="+mj-lt"/>
              </a:rPr>
              <a:t>No. Some are better than others for various reasons often unique to the persons forming the business. The bottom line is that there is no absolute protection or shield from professional liability purely by the selection of a business entity alone.</a:t>
            </a:r>
          </a:p>
          <a:p>
            <a:pPr marL="742950" lvl="1" indent="-285750">
              <a:buFont typeface="Wingdings" panose="05000000000000000000" pitchFamily="2" charset="2"/>
              <a:buChar char="Ø"/>
            </a:pPr>
            <a:r>
              <a:rPr lang="en-US">
                <a:latin typeface="+mj-lt"/>
              </a:rPr>
              <a:t>The best protection is to do a good job (don’t screw up). </a:t>
            </a:r>
          </a:p>
          <a:p>
            <a:pPr marL="742950" lvl="1" indent="-285750">
              <a:buFont typeface="Wingdings" panose="05000000000000000000" pitchFamily="2" charset="2"/>
              <a:buChar char="Ø"/>
            </a:pPr>
            <a:r>
              <a:rPr lang="en-US">
                <a:latin typeface="+mj-lt"/>
              </a:rPr>
              <a:t>Follow good corporate and business practices such as holding and documenting regular meetings of shareholders, members, directors and officers, don’t comingle personal and business assets and dealings, and maintaining other business governance formalities.</a:t>
            </a:r>
          </a:p>
          <a:p>
            <a:pPr marL="742950" lvl="1" indent="-285750">
              <a:buFont typeface="Wingdings" panose="05000000000000000000" pitchFamily="2" charset="2"/>
              <a:buChar char="Ø"/>
            </a:pPr>
            <a:r>
              <a:rPr lang="en-US">
                <a:latin typeface="+mj-lt"/>
              </a:rPr>
              <a:t>Having a contract with good protective provisions will help. There are dealmakers and dealbreakers in contracts that will be discussed further. </a:t>
            </a:r>
          </a:p>
          <a:p>
            <a:pPr marL="742950" lvl="1" indent="-285750">
              <a:buFont typeface="Wingdings" panose="05000000000000000000" pitchFamily="2" charset="2"/>
              <a:buChar char="Ø"/>
            </a:pPr>
            <a:r>
              <a:rPr lang="en-US">
                <a:latin typeface="+mj-lt"/>
              </a:rPr>
              <a:t>Protect your Instruments of Service – your drawings, your plans &amp; specifications – from modification and reuse. </a:t>
            </a:r>
          </a:p>
          <a:p>
            <a:pPr marL="742950" lvl="1" indent="-285750">
              <a:buFont typeface="Wingdings" panose="05000000000000000000" pitchFamily="2" charset="2"/>
              <a:buChar char="Ø"/>
            </a:pPr>
            <a:r>
              <a:rPr lang="en-US">
                <a:latin typeface="+mj-lt"/>
              </a:rPr>
              <a:t>Also, appropriate forms and limits of insurance are key</a:t>
            </a:r>
          </a:p>
        </p:txBody>
      </p:sp>
    </p:spTree>
    <p:extLst>
      <p:ext uri="{BB962C8B-B14F-4D97-AF65-F5344CB8AC3E}">
        <p14:creationId xmlns:p14="http://schemas.microsoft.com/office/powerpoint/2010/main" val="668116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830425"/>
            <a:ext cx="9427029" cy="646331"/>
          </a:xfrm>
          <a:prstGeom prst="rect">
            <a:avLst/>
          </a:prstGeom>
          <a:noFill/>
        </p:spPr>
        <p:txBody>
          <a:bodyPr wrap="square" rtlCol="0">
            <a:spAutoFit/>
          </a:bodyPr>
          <a:lstStyle/>
          <a:p>
            <a:pPr algn="ctr"/>
            <a:r>
              <a:rPr lang="en-US" b="1" dirty="0">
                <a:solidFill>
                  <a:srgbClr val="002060"/>
                </a:solidFill>
                <a:latin typeface="+mj-lt"/>
              </a:rPr>
              <a:t>Insurance:</a:t>
            </a:r>
          </a:p>
          <a:p>
            <a:pPr algn="ctr"/>
            <a:r>
              <a:rPr lang="en-US" b="1" dirty="0">
                <a:solidFill>
                  <a:srgbClr val="002060"/>
                </a:solidFill>
                <a:latin typeface="+mj-lt"/>
              </a:rPr>
              <a:t>Important types of insurance for architecture firms, with a focus on professional liability coverage</a:t>
            </a:r>
          </a:p>
        </p:txBody>
      </p:sp>
      <p:sp>
        <p:nvSpPr>
          <p:cNvPr id="5" name="TextBox 4">
            <a:extLst>
              <a:ext uri="{FF2B5EF4-FFF2-40B4-BE49-F238E27FC236}">
                <a16:creationId xmlns:a16="http://schemas.microsoft.com/office/drawing/2014/main" id="{48DF5B02-A8D9-79EA-0F2F-8EA5D73E6AC7}"/>
              </a:ext>
            </a:extLst>
          </p:cNvPr>
          <p:cNvSpPr txBox="1"/>
          <p:nvPr/>
        </p:nvSpPr>
        <p:spPr>
          <a:xfrm>
            <a:off x="1524000" y="2309376"/>
            <a:ext cx="9427029" cy="3139321"/>
          </a:xfrm>
          <a:prstGeom prst="rect">
            <a:avLst/>
          </a:prstGeom>
          <a:noFill/>
        </p:spPr>
        <p:txBody>
          <a:bodyPr wrap="square" rtlCol="0">
            <a:spAutoFit/>
          </a:bodyPr>
          <a:lstStyle/>
          <a:p>
            <a:r>
              <a:rPr lang="en-US" dirty="0">
                <a:latin typeface="+mj-lt"/>
              </a:rPr>
              <a:t>Commercial General Liability  (CGL)</a:t>
            </a:r>
          </a:p>
          <a:p>
            <a:endParaRPr lang="en-US" dirty="0">
              <a:latin typeface="+mj-lt"/>
            </a:endParaRPr>
          </a:p>
          <a:p>
            <a:pPr marL="742950" lvl="1" indent="-285750">
              <a:buFont typeface="Wingdings" panose="05000000000000000000" pitchFamily="2" charset="2"/>
              <a:buChar char="Ø"/>
            </a:pPr>
            <a:r>
              <a:rPr lang="en-US" dirty="0">
                <a:latin typeface="+mj-lt"/>
              </a:rPr>
              <a:t>Comprehensive coverage in case of damage or injury caused by a business’s operations or products, or on its premises</a:t>
            </a:r>
          </a:p>
          <a:p>
            <a:pPr marL="742950" lvl="1" indent="-285750">
              <a:buFont typeface="Wingdings" panose="05000000000000000000" pitchFamily="2" charset="2"/>
              <a:buChar char="Ø"/>
            </a:pPr>
            <a:r>
              <a:rPr lang="en-US" dirty="0">
                <a:latin typeface="+mj-lt"/>
              </a:rPr>
              <a:t>Typically occurrence-based -&gt; policy in place at time of triggering event</a:t>
            </a:r>
          </a:p>
          <a:p>
            <a:pPr marL="742950" lvl="1" indent="-285750">
              <a:buFont typeface="Wingdings" panose="05000000000000000000" pitchFamily="2" charset="2"/>
              <a:buChar char="Ø"/>
            </a:pPr>
            <a:r>
              <a:rPr lang="en-US" dirty="0">
                <a:latin typeface="+mj-lt"/>
              </a:rPr>
              <a:t>Typically offers a defense beyond policy limits</a:t>
            </a:r>
          </a:p>
          <a:p>
            <a:pPr marL="742950" lvl="1" indent="-285750">
              <a:buFont typeface="Wingdings" panose="05000000000000000000" pitchFamily="2" charset="2"/>
              <a:buChar char="Ø"/>
            </a:pPr>
            <a:r>
              <a:rPr lang="en-US" dirty="0">
                <a:latin typeface="+mj-lt"/>
              </a:rPr>
              <a:t>Allows for additional insureds on the policy</a:t>
            </a:r>
          </a:p>
          <a:p>
            <a:pPr marL="742950" lvl="1" indent="-285750">
              <a:buFont typeface="Wingdings" panose="05000000000000000000" pitchFamily="2" charset="2"/>
              <a:buChar char="Ø"/>
            </a:pPr>
            <a:r>
              <a:rPr lang="en-US" dirty="0">
                <a:latin typeface="+mj-lt"/>
              </a:rPr>
              <a:t>Typically excludes professional services</a:t>
            </a:r>
          </a:p>
          <a:p>
            <a:pPr marL="742950" lvl="1" indent="-285750">
              <a:buFont typeface="Wingdings" panose="05000000000000000000" pitchFamily="2" charset="2"/>
              <a:buChar char="Ø"/>
            </a:pPr>
            <a:r>
              <a:rPr lang="en-US" dirty="0">
                <a:latin typeface="+mj-lt"/>
              </a:rPr>
              <a:t>May be overlap for “construction-related” services such as surveying</a:t>
            </a:r>
          </a:p>
          <a:p>
            <a:endParaRPr lang="en-US" dirty="0"/>
          </a:p>
          <a:p>
            <a:endParaRPr lang="en-US" dirty="0"/>
          </a:p>
        </p:txBody>
      </p:sp>
    </p:spTree>
    <p:extLst>
      <p:ext uri="{BB962C8B-B14F-4D97-AF65-F5344CB8AC3E}">
        <p14:creationId xmlns:p14="http://schemas.microsoft.com/office/powerpoint/2010/main" val="162080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830425"/>
            <a:ext cx="9427029" cy="646331"/>
          </a:xfrm>
          <a:prstGeom prst="rect">
            <a:avLst/>
          </a:prstGeom>
          <a:noFill/>
        </p:spPr>
        <p:txBody>
          <a:bodyPr wrap="square" rtlCol="0">
            <a:spAutoFit/>
          </a:bodyPr>
          <a:lstStyle/>
          <a:p>
            <a:pPr algn="ctr"/>
            <a:r>
              <a:rPr lang="en-US" b="1" dirty="0">
                <a:solidFill>
                  <a:srgbClr val="002060"/>
                </a:solidFill>
                <a:latin typeface="+mj-lt"/>
              </a:rPr>
              <a:t>Insurance:</a:t>
            </a:r>
          </a:p>
          <a:p>
            <a:pPr algn="ctr"/>
            <a:r>
              <a:rPr lang="en-US" b="1" dirty="0">
                <a:solidFill>
                  <a:srgbClr val="002060"/>
                </a:solidFill>
                <a:latin typeface="+mj-lt"/>
              </a:rPr>
              <a:t>Important types of insurance for architecture firms, with a focus on professional liability coverage</a:t>
            </a:r>
          </a:p>
        </p:txBody>
      </p:sp>
      <p:sp>
        <p:nvSpPr>
          <p:cNvPr id="2" name="TextBox 1">
            <a:extLst>
              <a:ext uri="{FF2B5EF4-FFF2-40B4-BE49-F238E27FC236}">
                <a16:creationId xmlns:a16="http://schemas.microsoft.com/office/drawing/2014/main" id="{C2C4003A-EACB-2854-FA06-C49F45E4593C}"/>
              </a:ext>
            </a:extLst>
          </p:cNvPr>
          <p:cNvSpPr txBox="1"/>
          <p:nvPr/>
        </p:nvSpPr>
        <p:spPr>
          <a:xfrm>
            <a:off x="1384817" y="1838130"/>
            <a:ext cx="9427029" cy="4247317"/>
          </a:xfrm>
          <a:prstGeom prst="rect">
            <a:avLst/>
          </a:prstGeom>
          <a:noFill/>
        </p:spPr>
        <p:txBody>
          <a:bodyPr wrap="square" rtlCol="0">
            <a:spAutoFit/>
          </a:bodyPr>
          <a:lstStyle/>
          <a:p>
            <a:r>
              <a:rPr lang="en-US" dirty="0">
                <a:latin typeface="+mj-lt"/>
              </a:rPr>
              <a:t>Employment Practices Liability Insurance  (EPLI)</a:t>
            </a:r>
          </a:p>
          <a:p>
            <a:endParaRPr lang="en-US" dirty="0"/>
          </a:p>
          <a:p>
            <a:pPr marL="285750" indent="-285750">
              <a:buFont typeface="Wingdings" panose="05000000000000000000" pitchFamily="2" charset="2"/>
              <a:buChar char="Ø"/>
            </a:pPr>
            <a:r>
              <a:rPr lang="en-US" dirty="0">
                <a:latin typeface="+mj-lt"/>
              </a:rPr>
              <a:t>Coverage for defense of and damages arising from employment-related claims</a:t>
            </a:r>
          </a:p>
          <a:p>
            <a:pPr marL="742950" lvl="1" indent="-285750">
              <a:buFont typeface="Wingdings" panose="05000000000000000000" pitchFamily="2" charset="2"/>
              <a:buChar char="Ø"/>
            </a:pPr>
            <a:r>
              <a:rPr lang="en-US" dirty="0">
                <a:latin typeface="+mj-lt"/>
              </a:rPr>
              <a:t>Wrongful termination</a:t>
            </a:r>
          </a:p>
          <a:p>
            <a:pPr marL="742950" lvl="1" indent="-285750">
              <a:buFont typeface="Wingdings" panose="05000000000000000000" pitchFamily="2" charset="2"/>
              <a:buChar char="Ø"/>
            </a:pPr>
            <a:r>
              <a:rPr lang="en-US" dirty="0">
                <a:latin typeface="+mj-lt"/>
              </a:rPr>
              <a:t>Discrimination</a:t>
            </a:r>
          </a:p>
          <a:p>
            <a:pPr marL="742950" lvl="1" indent="-285750">
              <a:buFont typeface="Wingdings" panose="05000000000000000000" pitchFamily="2" charset="2"/>
              <a:buChar char="Ø"/>
            </a:pPr>
            <a:r>
              <a:rPr lang="en-US" dirty="0">
                <a:latin typeface="+mj-lt"/>
              </a:rPr>
              <a:t>Workplace harassment / retaliation</a:t>
            </a:r>
          </a:p>
          <a:p>
            <a:pPr marL="742950" lvl="1" indent="-285750">
              <a:buFont typeface="Wingdings" panose="05000000000000000000" pitchFamily="2" charset="2"/>
              <a:buChar char="Ø"/>
            </a:pPr>
            <a:endParaRPr lang="en-US" dirty="0">
              <a:latin typeface="+mj-lt"/>
            </a:endParaRPr>
          </a:p>
          <a:p>
            <a:pPr marL="742950" lvl="1" indent="-285750">
              <a:buFont typeface="Wingdings" panose="05000000000000000000" pitchFamily="2" charset="2"/>
              <a:buChar char="Ø"/>
            </a:pPr>
            <a:r>
              <a:rPr lang="en-US" dirty="0">
                <a:latin typeface="+mj-lt"/>
              </a:rPr>
              <a:t>Defamation</a:t>
            </a:r>
          </a:p>
          <a:p>
            <a:pPr marL="742950" lvl="1" indent="-285750">
              <a:buFont typeface="Wingdings" panose="05000000000000000000" pitchFamily="2" charset="2"/>
              <a:buChar char="Ø"/>
            </a:pPr>
            <a:r>
              <a:rPr lang="en-US" dirty="0">
                <a:latin typeface="+mj-lt"/>
              </a:rPr>
              <a:t>Invasion of privacy</a:t>
            </a:r>
          </a:p>
          <a:p>
            <a:pPr marL="742950" lvl="1" indent="-285750">
              <a:buFont typeface="Wingdings" panose="05000000000000000000" pitchFamily="2" charset="2"/>
              <a:buChar char="Ø"/>
            </a:pPr>
            <a:r>
              <a:rPr lang="en-US" dirty="0">
                <a:latin typeface="+mj-lt"/>
              </a:rPr>
              <a:t>Failure to promote</a:t>
            </a:r>
          </a:p>
          <a:p>
            <a:pPr marL="742950" lvl="1" indent="-285750">
              <a:buFont typeface="Wingdings" panose="05000000000000000000" pitchFamily="2" charset="2"/>
              <a:buChar char="Ø"/>
            </a:pPr>
            <a:r>
              <a:rPr lang="en-US" dirty="0">
                <a:latin typeface="+mj-lt"/>
              </a:rPr>
              <a:t>Negligent evaluation</a:t>
            </a:r>
          </a:p>
          <a:p>
            <a:pPr marL="742950" lvl="1" indent="-285750">
              <a:buFont typeface="Wingdings" panose="05000000000000000000" pitchFamily="2" charset="2"/>
              <a:buChar char="Ø"/>
            </a:pPr>
            <a:endParaRPr lang="en-US" dirty="0">
              <a:latin typeface="+mj-lt"/>
            </a:endParaRPr>
          </a:p>
          <a:p>
            <a:pPr marL="742950" lvl="1" indent="-285750">
              <a:buFont typeface="Wingdings" panose="05000000000000000000" pitchFamily="2" charset="2"/>
              <a:buChar char="Ø"/>
            </a:pPr>
            <a:r>
              <a:rPr lang="en-US" dirty="0">
                <a:latin typeface="+mj-lt"/>
              </a:rPr>
              <a:t>Usually “shrinking limits” policy – defense costs reduce policy limits</a:t>
            </a:r>
          </a:p>
          <a:p>
            <a:pPr marL="742950" lvl="1"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8205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830425"/>
            <a:ext cx="9427029" cy="646331"/>
          </a:xfrm>
          <a:prstGeom prst="rect">
            <a:avLst/>
          </a:prstGeom>
          <a:noFill/>
        </p:spPr>
        <p:txBody>
          <a:bodyPr wrap="square" rtlCol="0">
            <a:spAutoFit/>
          </a:bodyPr>
          <a:lstStyle/>
          <a:p>
            <a:pPr algn="ctr"/>
            <a:r>
              <a:rPr lang="en-US" b="1" dirty="0">
                <a:solidFill>
                  <a:srgbClr val="002060"/>
                </a:solidFill>
                <a:latin typeface="+mj-lt"/>
              </a:rPr>
              <a:t>Insurance:</a:t>
            </a:r>
          </a:p>
          <a:p>
            <a:pPr algn="ctr"/>
            <a:r>
              <a:rPr lang="en-US" b="1" dirty="0">
                <a:solidFill>
                  <a:srgbClr val="002060"/>
                </a:solidFill>
                <a:latin typeface="+mj-lt"/>
              </a:rPr>
              <a:t>Important types of insurance for architecture firms, with a focus on professional liability coverage</a:t>
            </a:r>
          </a:p>
        </p:txBody>
      </p:sp>
      <p:sp>
        <p:nvSpPr>
          <p:cNvPr id="2" name="TextBox 1">
            <a:extLst>
              <a:ext uri="{FF2B5EF4-FFF2-40B4-BE49-F238E27FC236}">
                <a16:creationId xmlns:a16="http://schemas.microsoft.com/office/drawing/2014/main" id="{BD7D7715-6831-E196-4315-A1C4D78C555D}"/>
              </a:ext>
            </a:extLst>
          </p:cNvPr>
          <p:cNvSpPr txBox="1"/>
          <p:nvPr/>
        </p:nvSpPr>
        <p:spPr>
          <a:xfrm>
            <a:off x="1382485" y="1901255"/>
            <a:ext cx="9427029" cy="5632311"/>
          </a:xfrm>
          <a:prstGeom prst="rect">
            <a:avLst/>
          </a:prstGeom>
          <a:noFill/>
        </p:spPr>
        <p:txBody>
          <a:bodyPr wrap="square" rtlCol="0">
            <a:spAutoFit/>
          </a:bodyPr>
          <a:lstStyle/>
          <a:p>
            <a:r>
              <a:rPr lang="en-US" dirty="0">
                <a:latin typeface="+mj-lt"/>
              </a:rPr>
              <a:t>Cyber Liability / Cyber Security Insurance</a:t>
            </a:r>
          </a:p>
          <a:p>
            <a:endParaRPr lang="en-US" dirty="0">
              <a:latin typeface="+mj-lt"/>
            </a:endParaRPr>
          </a:p>
          <a:p>
            <a:pPr marL="285750" indent="-285750">
              <a:buFont typeface="Wingdings" panose="05000000000000000000" pitchFamily="2" charset="2"/>
              <a:buChar char="Ø"/>
            </a:pPr>
            <a:r>
              <a:rPr lang="en-US" dirty="0">
                <a:latin typeface="+mj-lt"/>
              </a:rPr>
              <a:t>Covers business liabilities for data breach (sensitive client/employee information; confidential or proprietary information</a:t>
            </a:r>
          </a:p>
          <a:p>
            <a:pPr marL="285750" indent="-285750">
              <a:buFont typeface="Wingdings" panose="05000000000000000000" pitchFamily="2" charset="2"/>
              <a:buChar char="Ø"/>
            </a:pPr>
            <a:r>
              <a:rPr lang="en-US" dirty="0">
                <a:latin typeface="+mj-lt"/>
              </a:rPr>
              <a:t>Often excluded from CGL</a:t>
            </a:r>
          </a:p>
          <a:p>
            <a:endParaRPr lang="en-US" dirty="0">
              <a:latin typeface="+mj-lt"/>
            </a:endParaRPr>
          </a:p>
          <a:p>
            <a:pPr marL="285750" indent="-285750">
              <a:buFont typeface="Wingdings" panose="05000000000000000000" pitchFamily="2" charset="2"/>
              <a:buChar char="Ø"/>
            </a:pPr>
            <a:r>
              <a:rPr lang="en-US" dirty="0">
                <a:latin typeface="+mj-lt"/>
              </a:rPr>
              <a:t>Typically covers or assists with:</a:t>
            </a:r>
          </a:p>
          <a:p>
            <a:pPr marL="742950" lvl="1" indent="-285750">
              <a:buFont typeface="Wingdings" panose="05000000000000000000" pitchFamily="2" charset="2"/>
              <a:buChar char="Ø"/>
            </a:pPr>
            <a:r>
              <a:rPr lang="en-US" dirty="0">
                <a:latin typeface="+mj-lt"/>
              </a:rPr>
              <a:t>Notifying clients/employees about the data breach</a:t>
            </a:r>
          </a:p>
          <a:p>
            <a:pPr marL="742950" lvl="1" indent="-285750">
              <a:buFont typeface="Wingdings" panose="05000000000000000000" pitchFamily="2" charset="2"/>
              <a:buChar char="Ø"/>
            </a:pPr>
            <a:r>
              <a:rPr lang="en-US" dirty="0">
                <a:latin typeface="+mj-lt"/>
              </a:rPr>
              <a:t>Providing post-breach surveillance of sensitive information</a:t>
            </a:r>
          </a:p>
          <a:p>
            <a:pPr marL="742950" lvl="1" indent="-285750">
              <a:buFont typeface="Wingdings" panose="05000000000000000000" pitchFamily="2" charset="2"/>
              <a:buChar char="Ø"/>
            </a:pPr>
            <a:r>
              <a:rPr lang="en-US" dirty="0">
                <a:latin typeface="+mj-lt"/>
              </a:rPr>
              <a:t>Restoring personal identities of affected individuals</a:t>
            </a:r>
          </a:p>
          <a:p>
            <a:pPr marL="742950" lvl="1" indent="-285750">
              <a:buFont typeface="Wingdings" panose="05000000000000000000" pitchFamily="2" charset="2"/>
              <a:buChar char="Ø"/>
            </a:pPr>
            <a:r>
              <a:rPr lang="en-US" dirty="0">
                <a:latin typeface="+mj-lt"/>
              </a:rPr>
              <a:t>Recovering compromised data</a:t>
            </a:r>
          </a:p>
          <a:p>
            <a:pPr marL="742950" lvl="1" indent="-285750">
              <a:buFont typeface="Wingdings" panose="05000000000000000000" pitchFamily="2" charset="2"/>
              <a:buChar char="Ø"/>
            </a:pPr>
            <a:r>
              <a:rPr lang="en-US" dirty="0">
                <a:latin typeface="+mj-lt"/>
              </a:rPr>
              <a:t>Replacing / repairing damaged computer systems and networks</a:t>
            </a:r>
          </a:p>
          <a:p>
            <a:pPr marL="285750" indent="-285750">
              <a:buFont typeface="Wingdings" panose="05000000000000000000" pitchFamily="2" charset="2"/>
              <a:buChar char="Ø"/>
            </a:pPr>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42605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830425"/>
            <a:ext cx="9427029" cy="646331"/>
          </a:xfrm>
          <a:prstGeom prst="rect">
            <a:avLst/>
          </a:prstGeom>
          <a:noFill/>
        </p:spPr>
        <p:txBody>
          <a:bodyPr wrap="square" rtlCol="0">
            <a:spAutoFit/>
          </a:bodyPr>
          <a:lstStyle/>
          <a:p>
            <a:pPr algn="ctr"/>
            <a:r>
              <a:rPr lang="en-US" b="1" dirty="0">
                <a:solidFill>
                  <a:srgbClr val="002060"/>
                </a:solidFill>
                <a:latin typeface="+mj-lt"/>
              </a:rPr>
              <a:t>Insurance:</a:t>
            </a:r>
          </a:p>
          <a:p>
            <a:pPr algn="ctr"/>
            <a:r>
              <a:rPr lang="en-US" b="1" dirty="0">
                <a:solidFill>
                  <a:srgbClr val="002060"/>
                </a:solidFill>
                <a:latin typeface="+mj-lt"/>
              </a:rPr>
              <a:t>Important types of insurance for architecture firms, with a focus on professional liability coverage</a:t>
            </a:r>
          </a:p>
        </p:txBody>
      </p:sp>
      <p:sp>
        <p:nvSpPr>
          <p:cNvPr id="2" name="TextBox 1">
            <a:extLst>
              <a:ext uri="{FF2B5EF4-FFF2-40B4-BE49-F238E27FC236}">
                <a16:creationId xmlns:a16="http://schemas.microsoft.com/office/drawing/2014/main" id="{7D82B228-CEC0-CBC8-E441-0C391E111227}"/>
              </a:ext>
            </a:extLst>
          </p:cNvPr>
          <p:cNvSpPr txBox="1"/>
          <p:nvPr/>
        </p:nvSpPr>
        <p:spPr>
          <a:xfrm>
            <a:off x="1382485" y="2102212"/>
            <a:ext cx="9427029" cy="5078313"/>
          </a:xfrm>
          <a:prstGeom prst="rect">
            <a:avLst/>
          </a:prstGeom>
          <a:noFill/>
        </p:spPr>
        <p:txBody>
          <a:bodyPr wrap="square" rtlCol="0">
            <a:spAutoFit/>
          </a:bodyPr>
          <a:lstStyle/>
          <a:p>
            <a:r>
              <a:rPr lang="en-US" dirty="0">
                <a:latin typeface="+mj-lt"/>
              </a:rPr>
              <a:t>Professional Liability Insurance (PL)</a:t>
            </a:r>
          </a:p>
          <a:p>
            <a:endParaRPr lang="en-US" dirty="0"/>
          </a:p>
          <a:p>
            <a:pPr marL="285750" indent="-285750">
              <a:buFont typeface="Wingdings" panose="05000000000000000000" pitchFamily="2" charset="2"/>
              <a:buChar char="Ø"/>
            </a:pPr>
            <a:r>
              <a:rPr lang="en-US" dirty="0">
                <a:latin typeface="+mj-lt"/>
              </a:rPr>
              <a:t>Errors and Omissions Insurance</a:t>
            </a:r>
          </a:p>
          <a:p>
            <a:pPr marL="285750" indent="-285750">
              <a:buFont typeface="Wingdings" panose="05000000000000000000" pitchFamily="2" charset="2"/>
              <a:buChar char="Ø"/>
            </a:pPr>
            <a:r>
              <a:rPr lang="en-US" dirty="0">
                <a:latin typeface="+mj-lt"/>
              </a:rPr>
              <a:t>Covers negligence in professional services</a:t>
            </a:r>
          </a:p>
          <a:p>
            <a:pPr marL="285750" indent="-285750">
              <a:buFont typeface="Wingdings" panose="05000000000000000000" pitchFamily="2" charset="2"/>
              <a:buChar char="Ø"/>
            </a:pPr>
            <a:r>
              <a:rPr lang="en-US" dirty="0">
                <a:latin typeface="+mj-lt"/>
              </a:rPr>
              <a:t>Most important insurance for your practice</a:t>
            </a:r>
          </a:p>
          <a:p>
            <a:pPr marL="285750" indent="-285750">
              <a:buFont typeface="Wingdings" panose="05000000000000000000" pitchFamily="2" charset="2"/>
              <a:buChar char="Ø"/>
            </a:pPr>
            <a:r>
              <a:rPr lang="en-US" dirty="0">
                <a:latin typeface="+mj-lt"/>
              </a:rPr>
              <a:t>“Shrinking limits” – defense costs deplete policy limits</a:t>
            </a:r>
          </a:p>
          <a:p>
            <a:pPr marL="285750" indent="-285750">
              <a:buFont typeface="Wingdings" panose="05000000000000000000" pitchFamily="2" charset="2"/>
              <a:buChar char="Ø"/>
            </a:pPr>
            <a:r>
              <a:rPr lang="en-US" dirty="0">
                <a:latin typeface="+mj-lt"/>
              </a:rPr>
              <a:t>Damages can include:</a:t>
            </a:r>
          </a:p>
          <a:p>
            <a:pPr marL="742950" lvl="1" indent="-285750">
              <a:buFont typeface="Wingdings" panose="05000000000000000000" pitchFamily="2" charset="2"/>
              <a:buChar char="Ø"/>
            </a:pPr>
            <a:r>
              <a:rPr lang="en-US" dirty="0">
                <a:latin typeface="+mj-lt"/>
              </a:rPr>
              <a:t>Cost to correct faulty construction based on deficient plans/specs</a:t>
            </a:r>
          </a:p>
          <a:p>
            <a:pPr marL="742950" lvl="1" indent="-285750">
              <a:buFont typeface="Wingdings" panose="05000000000000000000" pitchFamily="2" charset="2"/>
              <a:buChar char="Ø"/>
            </a:pPr>
            <a:r>
              <a:rPr lang="en-US" dirty="0">
                <a:latin typeface="+mj-lt"/>
              </a:rPr>
              <a:t>Delay damages</a:t>
            </a:r>
          </a:p>
          <a:p>
            <a:pPr marL="742950" lvl="1" indent="-285750">
              <a:buFont typeface="Wingdings" panose="05000000000000000000" pitchFamily="2" charset="2"/>
              <a:buChar char="Ø"/>
            </a:pPr>
            <a:r>
              <a:rPr lang="en-US" dirty="0">
                <a:latin typeface="+mj-lt"/>
              </a:rPr>
              <a:t>Personal injury</a:t>
            </a:r>
          </a:p>
          <a:p>
            <a:pPr marL="742950" lvl="1" indent="-285750">
              <a:buFont typeface="Wingdings" panose="05000000000000000000" pitchFamily="2" charset="2"/>
              <a:buChar char="Ø"/>
            </a:pPr>
            <a:r>
              <a:rPr lang="en-US" dirty="0">
                <a:latin typeface="+mj-lt"/>
              </a:rPr>
              <a:t>Property damage</a:t>
            </a:r>
          </a:p>
          <a:p>
            <a:pPr marL="742950" lvl="1" indent="-285750">
              <a:buFont typeface="Wingdings" panose="05000000000000000000" pitchFamily="2" charset="2"/>
              <a:buChar char="Ø"/>
            </a:pPr>
            <a:r>
              <a:rPr lang="en-US" dirty="0">
                <a:latin typeface="+mj-lt"/>
              </a:rPr>
              <a:t>Copyright infringement</a:t>
            </a:r>
          </a:p>
          <a:p>
            <a:pPr marL="285750" indent="-285750">
              <a:buFont typeface="Wingdings" panose="05000000000000000000" pitchFamily="2" charset="2"/>
              <a:buChar char="Ø"/>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807118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830425"/>
            <a:ext cx="9427029" cy="646331"/>
          </a:xfrm>
          <a:prstGeom prst="rect">
            <a:avLst/>
          </a:prstGeom>
          <a:noFill/>
        </p:spPr>
        <p:txBody>
          <a:bodyPr wrap="square" rtlCol="0">
            <a:spAutoFit/>
          </a:bodyPr>
          <a:lstStyle/>
          <a:p>
            <a:pPr algn="ctr"/>
            <a:r>
              <a:rPr lang="en-US" b="1" dirty="0">
                <a:solidFill>
                  <a:srgbClr val="002060"/>
                </a:solidFill>
                <a:latin typeface="+mj-lt"/>
              </a:rPr>
              <a:t>Insurance:</a:t>
            </a:r>
          </a:p>
          <a:p>
            <a:pPr algn="ctr"/>
            <a:r>
              <a:rPr lang="en-US" b="1" dirty="0">
                <a:solidFill>
                  <a:srgbClr val="002060"/>
                </a:solidFill>
                <a:latin typeface="+mj-lt"/>
              </a:rPr>
              <a:t>Important types of insurance for architecture firms, with a focus on professional liability coverage</a:t>
            </a:r>
          </a:p>
        </p:txBody>
      </p:sp>
      <p:sp>
        <p:nvSpPr>
          <p:cNvPr id="2" name="TextBox 1">
            <a:extLst>
              <a:ext uri="{FF2B5EF4-FFF2-40B4-BE49-F238E27FC236}">
                <a16:creationId xmlns:a16="http://schemas.microsoft.com/office/drawing/2014/main" id="{7D82B228-CEC0-CBC8-E441-0C391E111227}"/>
              </a:ext>
            </a:extLst>
          </p:cNvPr>
          <p:cNvSpPr txBox="1"/>
          <p:nvPr/>
        </p:nvSpPr>
        <p:spPr>
          <a:xfrm>
            <a:off x="1382484" y="2127379"/>
            <a:ext cx="9427029" cy="4801314"/>
          </a:xfrm>
          <a:prstGeom prst="rect">
            <a:avLst/>
          </a:prstGeom>
          <a:noFill/>
        </p:spPr>
        <p:txBody>
          <a:bodyPr wrap="square" rtlCol="0">
            <a:spAutoFit/>
          </a:bodyPr>
          <a:lstStyle/>
          <a:p>
            <a:r>
              <a:rPr lang="en-US" dirty="0">
                <a:latin typeface="+mj-lt"/>
              </a:rPr>
              <a:t>Professional Liability Insurance (PL)</a:t>
            </a:r>
          </a:p>
          <a:p>
            <a:endParaRPr lang="en-US" dirty="0"/>
          </a:p>
          <a:p>
            <a:r>
              <a:rPr lang="en-US" dirty="0">
                <a:latin typeface="+mj-lt"/>
              </a:rPr>
              <a:t>PL does NOT cover:</a:t>
            </a:r>
          </a:p>
          <a:p>
            <a:endParaRPr lang="en-US" dirty="0">
              <a:latin typeface="+mj-lt"/>
            </a:endParaRPr>
          </a:p>
          <a:p>
            <a:pPr marL="285750" indent="-285750">
              <a:buFont typeface="Wingdings" panose="05000000000000000000" pitchFamily="2" charset="2"/>
              <a:buChar char="Ø"/>
            </a:pPr>
            <a:r>
              <a:rPr lang="en-US" dirty="0">
                <a:latin typeface="+mj-lt"/>
              </a:rPr>
              <a:t>Intentional wrongdoing (fraud, intentional misrepresentation)</a:t>
            </a:r>
          </a:p>
          <a:p>
            <a:pPr marL="285750" indent="-285750">
              <a:buFont typeface="Wingdings" panose="05000000000000000000" pitchFamily="2" charset="2"/>
              <a:buChar char="Ø"/>
            </a:pPr>
            <a:r>
              <a:rPr lang="en-US" dirty="0">
                <a:latin typeface="+mj-lt"/>
              </a:rPr>
              <a:t>Defense costs of others</a:t>
            </a:r>
          </a:p>
          <a:p>
            <a:pPr marL="285750" indent="-285750">
              <a:buFont typeface="Wingdings" panose="05000000000000000000" pitchFamily="2" charset="2"/>
              <a:buChar char="Ø"/>
            </a:pPr>
            <a:r>
              <a:rPr lang="en-US" dirty="0">
                <a:latin typeface="+mj-lt"/>
              </a:rPr>
              <a:t>Damages stemming from breach of contract if contractual obligations are above and beyond those required by law</a:t>
            </a:r>
          </a:p>
          <a:p>
            <a:endParaRPr lang="en-US" dirty="0">
              <a:latin typeface="+mj-lt"/>
            </a:endParaRPr>
          </a:p>
          <a:p>
            <a:pPr marL="285750" indent="-285750">
              <a:buFont typeface="Wingdings" panose="05000000000000000000" pitchFamily="2" charset="2"/>
              <a:buChar char="Ø"/>
            </a:pPr>
            <a:r>
              <a:rPr lang="en-US" dirty="0">
                <a:latin typeface="+mj-lt"/>
              </a:rPr>
              <a:t>Injury or damage occurring on your premises or outside of professional services</a:t>
            </a:r>
          </a:p>
          <a:p>
            <a:pPr marL="285750" indent="-285750">
              <a:buFont typeface="Wingdings" panose="05000000000000000000" pitchFamily="2" charset="2"/>
              <a:buChar char="Ø"/>
            </a:pPr>
            <a:r>
              <a:rPr lang="en-US" dirty="0">
                <a:latin typeface="+mj-lt"/>
              </a:rPr>
              <a:t>Work-related injuries</a:t>
            </a:r>
          </a:p>
          <a:p>
            <a:pPr marL="285750" indent="-285750">
              <a:buFont typeface="Wingdings" panose="05000000000000000000" pitchFamily="2" charset="2"/>
              <a:buChar char="Ø"/>
            </a:pPr>
            <a:r>
              <a:rPr lang="en-US" dirty="0">
                <a:latin typeface="+mj-lt"/>
              </a:rPr>
              <a:t>Employment issues</a:t>
            </a:r>
          </a:p>
          <a:p>
            <a:pPr marL="285750" indent="-285750">
              <a:buFont typeface="Wingdings" panose="05000000000000000000" pitchFamily="2" charset="2"/>
              <a:buChar char="Ø"/>
            </a:pPr>
            <a:r>
              <a:rPr lang="en-US" dirty="0">
                <a:latin typeface="+mj-lt"/>
              </a:rPr>
              <a:t>Data breaches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995181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2136338"/>
            <a:ext cx="9427029" cy="2585323"/>
          </a:xfrm>
          <a:prstGeom prst="rect">
            <a:avLst/>
          </a:prstGeom>
          <a:noFill/>
        </p:spPr>
        <p:txBody>
          <a:bodyPr wrap="square" rtlCol="0">
            <a:spAutoFit/>
          </a:bodyPr>
          <a:lstStyle/>
          <a:p>
            <a:r>
              <a:rPr lang="en-US" b="1">
                <a:latin typeface="+mj-lt"/>
              </a:rPr>
              <a:t>You always want to have a written contract, no matter how small or simple a project seems. At a minimum, your contract should include:</a:t>
            </a:r>
          </a:p>
          <a:p>
            <a:pPr marL="742950" lvl="1" indent="-285750">
              <a:buFont typeface="Wingdings" panose="05000000000000000000" pitchFamily="2" charset="2"/>
              <a:buChar char="Ø"/>
            </a:pPr>
            <a:r>
              <a:rPr lang="en-US">
                <a:latin typeface="+mj-lt"/>
              </a:rPr>
              <a:t>A clear description of your </a:t>
            </a:r>
            <a:r>
              <a:rPr lang="en-US" b="1">
                <a:latin typeface="+mj-lt"/>
              </a:rPr>
              <a:t>scope of services</a:t>
            </a:r>
          </a:p>
          <a:p>
            <a:pPr marL="742950" lvl="1" indent="-285750">
              <a:buFont typeface="Wingdings" panose="05000000000000000000" pitchFamily="2" charset="2"/>
              <a:buChar char="Ø"/>
            </a:pPr>
            <a:r>
              <a:rPr lang="en-US">
                <a:latin typeface="+mj-lt"/>
              </a:rPr>
              <a:t>An appropriate </a:t>
            </a:r>
            <a:r>
              <a:rPr lang="en-US" b="1">
                <a:latin typeface="+mj-lt"/>
              </a:rPr>
              <a:t>standard of care </a:t>
            </a:r>
            <a:r>
              <a:rPr lang="en-US">
                <a:latin typeface="+mj-lt"/>
              </a:rPr>
              <a:t>provision </a:t>
            </a:r>
          </a:p>
          <a:p>
            <a:pPr marL="742950" lvl="1" indent="-285750">
              <a:buFont typeface="Wingdings" panose="05000000000000000000" pitchFamily="2" charset="2"/>
              <a:buChar char="Ø"/>
            </a:pPr>
            <a:r>
              <a:rPr lang="en-US">
                <a:latin typeface="+mj-lt"/>
              </a:rPr>
              <a:t>Carefully worded </a:t>
            </a:r>
            <a:r>
              <a:rPr lang="en-US" b="1">
                <a:latin typeface="+mj-lt"/>
              </a:rPr>
              <a:t>indemnity</a:t>
            </a:r>
            <a:r>
              <a:rPr lang="en-US">
                <a:latin typeface="+mj-lt"/>
              </a:rPr>
              <a:t> obligations</a:t>
            </a:r>
          </a:p>
          <a:p>
            <a:pPr marL="742950" lvl="1" indent="-285750">
              <a:buFont typeface="Wingdings" panose="05000000000000000000" pitchFamily="2" charset="2"/>
              <a:buChar char="Ø"/>
            </a:pPr>
            <a:r>
              <a:rPr lang="en-US">
                <a:latin typeface="+mj-lt"/>
              </a:rPr>
              <a:t>A description of both parties’ rights to </a:t>
            </a:r>
            <a:r>
              <a:rPr lang="en-US" b="1">
                <a:latin typeface="+mj-lt"/>
              </a:rPr>
              <a:t>suspend and/or terminate</a:t>
            </a:r>
          </a:p>
          <a:p>
            <a:pPr marL="742950" lvl="1" indent="-285750">
              <a:buFont typeface="Wingdings" panose="05000000000000000000" pitchFamily="2" charset="2"/>
              <a:buChar char="Ø"/>
            </a:pPr>
            <a:r>
              <a:rPr lang="en-US">
                <a:latin typeface="+mj-lt"/>
              </a:rPr>
              <a:t>Limitations on the rights of clients to use the architect’s </a:t>
            </a:r>
            <a:r>
              <a:rPr lang="en-US" b="1">
                <a:latin typeface="+mj-lt"/>
              </a:rPr>
              <a:t>instruments of service</a:t>
            </a:r>
          </a:p>
          <a:p>
            <a:pPr marL="742950" lvl="1" indent="-285750">
              <a:buFont typeface="Wingdings" panose="05000000000000000000" pitchFamily="2" charset="2"/>
              <a:buChar char="Ø"/>
            </a:pPr>
            <a:r>
              <a:rPr lang="en-US">
                <a:latin typeface="+mj-lt"/>
              </a:rPr>
              <a:t>AND for contracts with </a:t>
            </a:r>
            <a:r>
              <a:rPr lang="en-US" b="1">
                <a:latin typeface="+mj-lt"/>
              </a:rPr>
              <a:t>subconsultants</a:t>
            </a:r>
            <a:r>
              <a:rPr lang="en-US">
                <a:latin typeface="+mj-lt"/>
              </a:rPr>
              <a:t>, the architect needs to make sure there is language clearly tying the subconsultants to the architect’s prime agreement with the client</a:t>
            </a:r>
          </a:p>
        </p:txBody>
      </p:sp>
    </p:spTree>
    <p:extLst>
      <p:ext uri="{BB962C8B-B14F-4D97-AF65-F5344CB8AC3E}">
        <p14:creationId xmlns:p14="http://schemas.microsoft.com/office/powerpoint/2010/main" val="3607679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1905506"/>
            <a:ext cx="9427029" cy="3416320"/>
          </a:xfrm>
          <a:prstGeom prst="rect">
            <a:avLst/>
          </a:prstGeom>
          <a:noFill/>
        </p:spPr>
        <p:txBody>
          <a:bodyPr wrap="square" rtlCol="0">
            <a:spAutoFit/>
          </a:bodyPr>
          <a:lstStyle/>
          <a:p>
            <a:r>
              <a:rPr lang="en-US" b="1">
                <a:latin typeface="+mj-lt"/>
              </a:rPr>
              <a:t>Standard of care language is some of the most important language contained in a contract. The AIA has good standard of care language in many of its contracts.  It typically states: </a:t>
            </a:r>
          </a:p>
          <a:p>
            <a:pPr marL="742950" lvl="1" indent="-285750">
              <a:buFont typeface="Wingdings" panose="05000000000000000000" pitchFamily="2" charset="2"/>
              <a:buChar char="Ø"/>
            </a:pPr>
            <a:r>
              <a:rPr lang="en-US" u="sng">
                <a:latin typeface="+mj-lt"/>
              </a:rPr>
              <a:t>The architect shall perform its services consistent with the professional skill and care ordinarily provided by architects practicing in the same or similar locality under the same or similar circumstances, and as expeditiously as is consistent with such professional skill and care and the orderly progress of the Project. </a:t>
            </a:r>
          </a:p>
          <a:p>
            <a:pPr marL="1200150" lvl="2" indent="-285750">
              <a:buFont typeface="Wingdings" panose="05000000000000000000" pitchFamily="2" charset="2"/>
              <a:buChar char="Ø"/>
            </a:pPr>
            <a:r>
              <a:rPr lang="en-US">
                <a:latin typeface="+mj-lt"/>
              </a:rPr>
              <a:t>Do </a:t>
            </a:r>
            <a:r>
              <a:rPr lang="en-US" b="1">
                <a:latin typeface="+mj-lt"/>
              </a:rPr>
              <a:t>NOT</a:t>
            </a:r>
            <a:r>
              <a:rPr lang="en-US">
                <a:latin typeface="+mj-lt"/>
              </a:rPr>
              <a:t> make guarantees or warrantees regarding the timing or outcome of your services</a:t>
            </a:r>
          </a:p>
          <a:p>
            <a:pPr marL="1200150" lvl="2" indent="-285750">
              <a:buFont typeface="Wingdings" panose="05000000000000000000" pitchFamily="2" charset="2"/>
              <a:buChar char="Ø"/>
            </a:pPr>
            <a:r>
              <a:rPr lang="en-US">
                <a:latin typeface="+mj-lt"/>
              </a:rPr>
              <a:t>Do </a:t>
            </a:r>
            <a:r>
              <a:rPr lang="en-US" b="1">
                <a:latin typeface="+mj-lt"/>
              </a:rPr>
              <a:t>NOT</a:t>
            </a:r>
            <a:r>
              <a:rPr lang="en-US">
                <a:latin typeface="+mj-lt"/>
              </a:rPr>
              <a:t> state that you are an “expert” or that you will provide “the best” or “first-class” services</a:t>
            </a:r>
          </a:p>
          <a:p>
            <a:pPr marL="1200150" lvl="2" indent="-285750">
              <a:buFont typeface="Wingdings" panose="05000000000000000000" pitchFamily="2" charset="2"/>
              <a:buChar char="Ø"/>
            </a:pPr>
            <a:r>
              <a:rPr lang="en-US">
                <a:latin typeface="+mj-lt"/>
              </a:rPr>
              <a:t>Do </a:t>
            </a:r>
            <a:r>
              <a:rPr lang="en-US" b="1">
                <a:latin typeface="+mj-lt"/>
              </a:rPr>
              <a:t>NOT</a:t>
            </a:r>
            <a:r>
              <a:rPr lang="en-US">
                <a:latin typeface="+mj-lt"/>
              </a:rPr>
              <a:t> promise that the project will be “free of defects” or that your services will be “perfect” or “free from errors</a:t>
            </a:r>
          </a:p>
        </p:txBody>
      </p:sp>
    </p:spTree>
    <p:extLst>
      <p:ext uri="{BB962C8B-B14F-4D97-AF65-F5344CB8AC3E}">
        <p14:creationId xmlns:p14="http://schemas.microsoft.com/office/powerpoint/2010/main" val="3642817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2044005"/>
            <a:ext cx="9427029" cy="3139321"/>
          </a:xfrm>
          <a:prstGeom prst="rect">
            <a:avLst/>
          </a:prstGeom>
          <a:noFill/>
        </p:spPr>
        <p:txBody>
          <a:bodyPr wrap="square" rtlCol="0">
            <a:spAutoFit/>
          </a:bodyPr>
          <a:lstStyle/>
          <a:p>
            <a:pPr marL="285750" indent="-285750">
              <a:buFont typeface="Wingdings" panose="05000000000000000000" pitchFamily="2" charset="2"/>
              <a:buChar char="Ø"/>
            </a:pPr>
            <a:r>
              <a:rPr lang="en-US">
                <a:latin typeface="+mj-lt"/>
              </a:rPr>
              <a:t>Although not always possible to obtain, it is best to try to obtain a mutual indemnity provision where the client has the obligation to indemnify and hold the architect harmless from claims that relate to the negligence or willful misconduct of the client or others for whom the client is liable. </a:t>
            </a:r>
          </a:p>
          <a:p>
            <a:pPr marL="285750" indent="-285750">
              <a:buFont typeface="Wingdings" panose="05000000000000000000" pitchFamily="2" charset="2"/>
              <a:buChar char="Ø"/>
            </a:pPr>
            <a:r>
              <a:rPr lang="en-US">
                <a:latin typeface="+mj-lt"/>
              </a:rPr>
              <a:t>Most states have laws setting forth specific limitations on contractual indemnity provisions involving design professionals, so be sure you know your specific state laws. </a:t>
            </a:r>
          </a:p>
          <a:p>
            <a:pPr marL="285750" indent="-285750">
              <a:buFont typeface="Wingdings" panose="05000000000000000000" pitchFamily="2" charset="2"/>
              <a:buChar char="Ø"/>
            </a:pPr>
            <a:r>
              <a:rPr lang="en-US">
                <a:latin typeface="+mj-lt"/>
              </a:rPr>
              <a:t>With respect to claims relating to professional services, limit your obligations to indemnify and hold the client harmless </a:t>
            </a:r>
            <a:r>
              <a:rPr lang="en-US" b="1">
                <a:latin typeface="+mj-lt"/>
              </a:rPr>
              <a:t>to the extent claims or liabilities are caused by the negligence or willful misconduct of the architect or anyone for whom the architect is legally liable.</a:t>
            </a:r>
          </a:p>
          <a:p>
            <a:pPr marL="285750" indent="-285750">
              <a:buFont typeface="Wingdings" panose="05000000000000000000" pitchFamily="2" charset="2"/>
              <a:buChar char="Ø"/>
            </a:pPr>
            <a:r>
              <a:rPr lang="en-US" b="1">
                <a:latin typeface="+mj-lt"/>
              </a:rPr>
              <a:t>Do NOT agree to “defend” </a:t>
            </a:r>
            <a:r>
              <a:rPr lang="en-US">
                <a:latin typeface="+mj-lt"/>
              </a:rPr>
              <a:t>the client or any other named indemnitees. Note that in some states it is not enough to remove defense language, you also must include an affirmative statement that you are not providing an upfront defense. </a:t>
            </a:r>
          </a:p>
        </p:txBody>
      </p:sp>
    </p:spTree>
    <p:extLst>
      <p:ext uri="{BB962C8B-B14F-4D97-AF65-F5344CB8AC3E}">
        <p14:creationId xmlns:p14="http://schemas.microsoft.com/office/powerpoint/2010/main" val="164209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044005"/>
            <a:ext cx="9427029" cy="3139321"/>
          </a:xfrm>
          <a:prstGeom prst="rect">
            <a:avLst/>
          </a:prstGeom>
          <a:noFill/>
        </p:spPr>
        <p:txBody>
          <a:bodyPr wrap="square" rtlCol="0">
            <a:spAutoFit/>
          </a:bodyPr>
          <a:lstStyle/>
          <a:p>
            <a:r>
              <a:rPr lang="en-US" b="1">
                <a:latin typeface="+mj-lt"/>
              </a:rPr>
              <a:t>Sample Indemnity Provision:</a:t>
            </a:r>
          </a:p>
          <a:p>
            <a:pPr marL="742950" lvl="1" indent="-285750">
              <a:buFont typeface="Wingdings" panose="05000000000000000000" pitchFamily="2" charset="2"/>
              <a:buChar char="Ø"/>
            </a:pPr>
            <a:r>
              <a:rPr lang="en-US" b="1">
                <a:latin typeface="+mj-lt"/>
              </a:rPr>
              <a:t>(a)</a:t>
            </a:r>
            <a:r>
              <a:rPr lang="en-US">
                <a:latin typeface="+mj-lt"/>
              </a:rPr>
              <a:t> Architect agrees to indemnify and hold Client harmless from and against all claims, liabilities, suits, demands, losses, costs and expenses (including reasonable attorneys’ fees and costs of defense) (“Claims”), to the extent such Claims are caused by the negligence or willful misconduct of Architect or anyone for whom Architect is legally liable. </a:t>
            </a:r>
          </a:p>
          <a:p>
            <a:pPr marL="742950" lvl="1" indent="-285750">
              <a:buFont typeface="Wingdings" panose="05000000000000000000" pitchFamily="2" charset="2"/>
              <a:buChar char="Ø"/>
            </a:pPr>
            <a:r>
              <a:rPr lang="en-US" b="1">
                <a:latin typeface="+mj-lt"/>
              </a:rPr>
              <a:t>(b)</a:t>
            </a:r>
            <a:r>
              <a:rPr lang="en-US">
                <a:latin typeface="+mj-lt"/>
              </a:rPr>
              <a:t> Client agrees to indemnify and hold Architect harmless from and against all Claims to the extent they are caused by the negligence or willful misconduct of Client or anyone for whom Client is legally liable. </a:t>
            </a:r>
          </a:p>
          <a:p>
            <a:pPr marL="742950" lvl="1" indent="-285750">
              <a:buFont typeface="Wingdings" panose="05000000000000000000" pitchFamily="2" charset="2"/>
              <a:buChar char="Ø"/>
            </a:pPr>
            <a:r>
              <a:rPr lang="en-US" b="1">
                <a:latin typeface="+mj-lt"/>
              </a:rPr>
              <a:t>(c) </a:t>
            </a:r>
            <a:r>
              <a:rPr lang="en-US">
                <a:latin typeface="+mj-lt"/>
              </a:rPr>
              <a:t>Neither party shall have an upfront duty to defend the other but shall reimburse reasonably incurred defense fees and costs to the extent of its indemnity obligation herein or as the parties otherwise agree in settlement. </a:t>
            </a:r>
          </a:p>
        </p:txBody>
      </p:sp>
    </p:spTree>
    <p:extLst>
      <p:ext uri="{BB962C8B-B14F-4D97-AF65-F5344CB8AC3E}">
        <p14:creationId xmlns:p14="http://schemas.microsoft.com/office/powerpoint/2010/main" val="218438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1123D-7FF6-B8CF-99C9-9B50B513FEA8}"/>
              </a:ext>
            </a:extLst>
          </p:cNvPr>
          <p:cNvSpPr>
            <a:spLocks noGrp="1"/>
          </p:cNvSpPr>
          <p:nvPr>
            <p:ph type="ctrTitle"/>
          </p:nvPr>
        </p:nvSpPr>
        <p:spPr>
          <a:xfrm>
            <a:off x="777551" y="850338"/>
            <a:ext cx="10636898" cy="653142"/>
          </a:xfrm>
          <a:ln w="38100">
            <a:noFill/>
          </a:ln>
        </p:spPr>
        <p:txBody>
          <a:bodyPr>
            <a:normAutofit fontScale="90000"/>
          </a:bodyPr>
          <a:lstStyle/>
          <a:p>
            <a:br>
              <a:rPr lang="en-US" dirty="0"/>
            </a:br>
            <a:br>
              <a:rPr lang="en-US" dirty="0"/>
            </a:br>
            <a:r>
              <a:rPr lang="en-US" sz="2700" b="1" dirty="0" err="1">
                <a:solidFill>
                  <a:srgbClr val="002060"/>
                </a:solidFill>
              </a:rPr>
              <a:t>LegaLine</a:t>
            </a:r>
            <a:r>
              <a:rPr lang="en-US" sz="2700" b="1" dirty="0">
                <a:solidFill>
                  <a:srgbClr val="002060"/>
                </a:solidFill>
              </a:rPr>
              <a:t>:</a:t>
            </a:r>
            <a:br>
              <a:rPr lang="en-US" sz="2700" b="1" dirty="0">
                <a:solidFill>
                  <a:srgbClr val="002060"/>
                </a:solidFill>
              </a:rPr>
            </a:br>
            <a:r>
              <a:rPr lang="en-US" sz="2700" b="1" dirty="0">
                <a:solidFill>
                  <a:srgbClr val="002060"/>
                </a:solidFill>
              </a:rPr>
              <a:t>What It Is</a:t>
            </a: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7" name="TextBox 6">
            <a:extLst>
              <a:ext uri="{FF2B5EF4-FFF2-40B4-BE49-F238E27FC236}">
                <a16:creationId xmlns:a16="http://schemas.microsoft.com/office/drawing/2014/main" id="{4E2D80CD-60A9-76C3-9ECC-907CD2D62D7F}"/>
              </a:ext>
            </a:extLst>
          </p:cNvPr>
          <p:cNvSpPr txBox="1"/>
          <p:nvPr/>
        </p:nvSpPr>
        <p:spPr>
          <a:xfrm>
            <a:off x="1231641" y="1782147"/>
            <a:ext cx="10182808" cy="3416320"/>
          </a:xfrm>
          <a:prstGeom prst="rect">
            <a:avLst/>
          </a:prstGeom>
          <a:noFill/>
        </p:spPr>
        <p:txBody>
          <a:bodyPr wrap="square" rtlCol="0">
            <a:spAutoFit/>
          </a:bodyPr>
          <a:lstStyle/>
          <a:p>
            <a:r>
              <a:rPr lang="en-US" dirty="0">
                <a:latin typeface="+mj-lt"/>
              </a:rPr>
              <a:t>Members-only access to legal professionals who can help you manage risks, minimize claims, and prevent lawsuits, whether you’re dealing with clients, contractors, employees or others</a:t>
            </a:r>
          </a:p>
          <a:p>
            <a:endParaRPr lang="en-US" dirty="0">
              <a:latin typeface="+mj-lt"/>
            </a:endParaRPr>
          </a:p>
          <a:p>
            <a:r>
              <a:rPr lang="en-US" b="1" dirty="0">
                <a:latin typeface="+mj-lt"/>
              </a:rPr>
              <a:t>For Individuals and Firms</a:t>
            </a:r>
            <a:r>
              <a:rPr lang="en-US" dirty="0">
                <a:latin typeface="+mj-lt"/>
              </a:rPr>
              <a:t>:  </a:t>
            </a:r>
            <a:r>
              <a:rPr lang="en-US" b="0" i="0" dirty="0" err="1">
                <a:solidFill>
                  <a:srgbClr val="000000"/>
                </a:solidFill>
                <a:effectLst/>
                <a:latin typeface="+mj-lt"/>
              </a:rPr>
              <a:t>LegaLine</a:t>
            </a:r>
            <a:r>
              <a:rPr lang="en-US" b="0" i="0" dirty="0">
                <a:solidFill>
                  <a:srgbClr val="000000"/>
                </a:solidFill>
                <a:effectLst/>
                <a:latin typeface="+mj-lt"/>
              </a:rPr>
              <a:t> is geared especially to smaller firms who have questions or concerns about their business but may not be ready to engage legal counsel. </a:t>
            </a:r>
            <a:r>
              <a:rPr lang="en-US" b="0" i="0" dirty="0" err="1">
                <a:solidFill>
                  <a:srgbClr val="000000"/>
                </a:solidFill>
                <a:effectLst/>
                <a:latin typeface="+mj-lt"/>
              </a:rPr>
              <a:t>LegaLine</a:t>
            </a:r>
            <a:r>
              <a:rPr lang="en-US" b="0" i="0" dirty="0">
                <a:solidFill>
                  <a:srgbClr val="000000"/>
                </a:solidFill>
                <a:effectLst/>
                <a:latin typeface="+mj-lt"/>
              </a:rPr>
              <a:t> does not provide legal advice but does offer real-world suggestions and insight pertinent to the architectural practice. This includes helping one determine whether to hire a lawyer in a specific situation. Ultimately, the goal of </a:t>
            </a:r>
            <a:r>
              <a:rPr lang="en-US" b="0" i="0" dirty="0" err="1">
                <a:solidFill>
                  <a:srgbClr val="000000"/>
                </a:solidFill>
                <a:effectLst/>
                <a:latin typeface="+mj-lt"/>
              </a:rPr>
              <a:t>LegaLine</a:t>
            </a:r>
            <a:r>
              <a:rPr lang="en-US" b="0" i="0" dirty="0">
                <a:solidFill>
                  <a:srgbClr val="000000"/>
                </a:solidFill>
                <a:effectLst/>
                <a:latin typeface="+mj-lt"/>
              </a:rPr>
              <a:t> is to help firms to manage their risks and potentially minimize the impact of claims and lawsuits.</a:t>
            </a:r>
          </a:p>
          <a:p>
            <a:endParaRPr lang="en-US" dirty="0">
              <a:solidFill>
                <a:srgbClr val="000000"/>
              </a:solidFill>
              <a:latin typeface="+mj-lt"/>
            </a:endParaRPr>
          </a:p>
          <a:p>
            <a:r>
              <a:rPr lang="en-US" b="1" dirty="0">
                <a:latin typeface="+mj-lt"/>
              </a:rPr>
              <a:t>For AIA Components</a:t>
            </a:r>
            <a:r>
              <a:rPr lang="en-US" dirty="0">
                <a:solidFill>
                  <a:srgbClr val="000000"/>
                </a:solidFill>
                <a:latin typeface="+mj-lt"/>
              </a:rPr>
              <a:t>:  </a:t>
            </a:r>
            <a:r>
              <a:rPr lang="en-US" b="0" i="0" dirty="0">
                <a:solidFill>
                  <a:srgbClr val="000000"/>
                </a:solidFill>
                <a:effectLst/>
                <a:latin typeface="+mj-lt"/>
              </a:rPr>
              <a:t>AIA components may subscribe to </a:t>
            </a:r>
            <a:r>
              <a:rPr lang="en-US" b="0" i="0" dirty="0" err="1">
                <a:solidFill>
                  <a:srgbClr val="000000"/>
                </a:solidFill>
                <a:effectLst/>
                <a:latin typeface="+mj-lt"/>
              </a:rPr>
              <a:t>LegaLine</a:t>
            </a:r>
            <a:r>
              <a:rPr lang="en-US" b="0" i="0" dirty="0">
                <a:solidFill>
                  <a:srgbClr val="000000"/>
                </a:solidFill>
                <a:effectLst/>
                <a:latin typeface="+mj-lt"/>
              </a:rPr>
              <a:t> to help members manage risks and prevent lawsuits. Both the component and the component members will have access to an attorney for practice-related, risk-management questions.</a:t>
            </a:r>
            <a:endParaRPr lang="en-US" dirty="0">
              <a:latin typeface="+mj-lt"/>
            </a:endParaRPr>
          </a:p>
        </p:txBody>
      </p:sp>
    </p:spTree>
    <p:extLst>
      <p:ext uri="{BB962C8B-B14F-4D97-AF65-F5344CB8AC3E}">
        <p14:creationId xmlns:p14="http://schemas.microsoft.com/office/powerpoint/2010/main" val="3442436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1905506"/>
            <a:ext cx="9427029" cy="3416320"/>
          </a:xfrm>
          <a:prstGeom prst="rect">
            <a:avLst/>
          </a:prstGeom>
          <a:noFill/>
        </p:spPr>
        <p:txBody>
          <a:bodyPr wrap="square" rtlCol="0">
            <a:spAutoFit/>
          </a:bodyPr>
          <a:lstStyle/>
          <a:p>
            <a:r>
              <a:rPr lang="en-US" b="1">
                <a:latin typeface="+mj-lt"/>
              </a:rPr>
              <a:t>Potential “deal breaker” provisions that you should avoid include:</a:t>
            </a:r>
          </a:p>
          <a:p>
            <a:pPr marL="742950" lvl="1" indent="-285750">
              <a:buFont typeface="Wingdings" panose="05000000000000000000" pitchFamily="2" charset="2"/>
              <a:buChar char="Ø"/>
            </a:pPr>
            <a:r>
              <a:rPr lang="en-US">
                <a:latin typeface="+mj-lt"/>
              </a:rPr>
              <a:t>Do NOT take on any responsibility for the contractor’s failure to do their job properly – this means </a:t>
            </a:r>
            <a:r>
              <a:rPr lang="en-US" b="1" u="sng">
                <a:latin typeface="+mj-lt"/>
              </a:rPr>
              <a:t>never stating</a:t>
            </a:r>
            <a:r>
              <a:rPr lang="en-US">
                <a:latin typeface="+mj-lt"/>
              </a:rPr>
              <a:t> that the architect has responsibility for: (i) the contractors’ </a:t>
            </a:r>
            <a:r>
              <a:rPr lang="en-US" b="1">
                <a:latin typeface="+mj-lt"/>
              </a:rPr>
              <a:t>means and methods</a:t>
            </a:r>
            <a:r>
              <a:rPr lang="en-US">
                <a:latin typeface="+mj-lt"/>
              </a:rPr>
              <a:t>, (ii) </a:t>
            </a:r>
            <a:r>
              <a:rPr lang="en-US" b="1">
                <a:latin typeface="+mj-lt"/>
              </a:rPr>
              <a:t>site safety</a:t>
            </a:r>
            <a:r>
              <a:rPr lang="en-US">
                <a:latin typeface="+mj-lt"/>
              </a:rPr>
              <a:t>, (iii) </a:t>
            </a:r>
            <a:r>
              <a:rPr lang="en-US" b="1">
                <a:latin typeface="+mj-lt"/>
              </a:rPr>
              <a:t>delays caused by the contractors</a:t>
            </a:r>
            <a:r>
              <a:rPr lang="en-US">
                <a:latin typeface="+mj-lt"/>
              </a:rPr>
              <a:t>, or (iv) </a:t>
            </a:r>
            <a:r>
              <a:rPr lang="en-US" b="1">
                <a:latin typeface="+mj-lt"/>
              </a:rPr>
              <a:t>hazardous materials</a:t>
            </a:r>
            <a:r>
              <a:rPr lang="en-US">
                <a:latin typeface="+mj-lt"/>
              </a:rPr>
              <a:t> at the project site. Try to include affirmative language stating that you do not have such responsibility.</a:t>
            </a:r>
          </a:p>
          <a:p>
            <a:pPr marL="742950" lvl="1" indent="-285750">
              <a:buFont typeface="Wingdings" panose="05000000000000000000" pitchFamily="2" charset="2"/>
              <a:buChar char="Ø"/>
            </a:pPr>
            <a:r>
              <a:rPr lang="en-US">
                <a:latin typeface="+mj-lt"/>
              </a:rPr>
              <a:t>Do NOT agree to contract provisions that are traditionally used in construction contracts, such as </a:t>
            </a:r>
            <a:r>
              <a:rPr lang="en-US" b="1">
                <a:latin typeface="+mj-lt"/>
              </a:rPr>
              <a:t>liquidated damages</a:t>
            </a:r>
            <a:r>
              <a:rPr lang="en-US">
                <a:latin typeface="+mj-lt"/>
              </a:rPr>
              <a:t> provisions, </a:t>
            </a:r>
            <a:r>
              <a:rPr lang="en-US" b="1">
                <a:latin typeface="+mj-lt"/>
              </a:rPr>
              <a:t>warranties</a:t>
            </a:r>
            <a:r>
              <a:rPr lang="en-US">
                <a:latin typeface="+mj-lt"/>
              </a:rPr>
              <a:t>, or </a:t>
            </a:r>
            <a:r>
              <a:rPr lang="en-US" b="1">
                <a:latin typeface="+mj-lt"/>
              </a:rPr>
              <a:t>retention of fees</a:t>
            </a:r>
            <a:r>
              <a:rPr lang="en-US">
                <a:latin typeface="+mj-lt"/>
              </a:rPr>
              <a:t>. </a:t>
            </a:r>
          </a:p>
          <a:p>
            <a:pPr marL="742950" lvl="1" indent="-285750">
              <a:buFont typeface="Wingdings" panose="05000000000000000000" pitchFamily="2" charset="2"/>
              <a:buChar char="Ø"/>
            </a:pPr>
            <a:r>
              <a:rPr lang="en-US">
                <a:latin typeface="+mj-lt"/>
              </a:rPr>
              <a:t>These concepts are appropriate for use with the contractors who are in control of the timing and delivery of the project and who warrant their work, but they are not appropriate for use with design professionals whose obligations are to perform professional services in accordance with a stated standard of care. </a:t>
            </a:r>
          </a:p>
        </p:txBody>
      </p:sp>
    </p:spTree>
    <p:extLst>
      <p:ext uri="{BB962C8B-B14F-4D97-AF65-F5344CB8AC3E}">
        <p14:creationId xmlns:p14="http://schemas.microsoft.com/office/powerpoint/2010/main" val="3889448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044005"/>
            <a:ext cx="9427029" cy="3139321"/>
          </a:xfrm>
          <a:prstGeom prst="rect">
            <a:avLst/>
          </a:prstGeom>
          <a:noFill/>
        </p:spPr>
        <p:txBody>
          <a:bodyPr wrap="square" rtlCol="0">
            <a:spAutoFit/>
          </a:bodyPr>
          <a:lstStyle/>
          <a:p>
            <a:r>
              <a:rPr lang="en-US" b="1">
                <a:latin typeface="+mj-lt"/>
              </a:rPr>
              <a:t>Potential “deal maker” provisions that are great to include if you have the bargaining strength include:</a:t>
            </a:r>
          </a:p>
          <a:p>
            <a:pPr marL="742950" lvl="1" indent="-285750">
              <a:buFont typeface="Wingdings" panose="05000000000000000000" pitchFamily="2" charset="2"/>
              <a:buChar char="Ø"/>
            </a:pPr>
            <a:r>
              <a:rPr lang="en-US" b="1">
                <a:latin typeface="+mj-lt"/>
              </a:rPr>
              <a:t>Waiver of consequential damages </a:t>
            </a:r>
            <a:r>
              <a:rPr lang="en-US">
                <a:latin typeface="+mj-lt"/>
              </a:rPr>
              <a:t>– plainly stating that neither party is responsible for such unanticipated and far-reaching damages that often include things like loss of profits, loss of business reputation, loss of business opportunity.</a:t>
            </a:r>
          </a:p>
          <a:p>
            <a:pPr marL="742950" lvl="1" indent="-285750">
              <a:buFont typeface="Wingdings" panose="05000000000000000000" pitchFamily="2" charset="2"/>
              <a:buChar char="Ø"/>
            </a:pPr>
            <a:r>
              <a:rPr lang="en-US" b="1">
                <a:latin typeface="+mj-lt"/>
              </a:rPr>
              <a:t>Sole corporate remedy </a:t>
            </a:r>
            <a:r>
              <a:rPr lang="en-US">
                <a:latin typeface="+mj-lt"/>
              </a:rPr>
              <a:t>– if applicable, in the event any claims arise, such a provision limits each party to pursuing only the other business entity that signed the contract, rather than seeking to recover from the other party’s employees or individual owners.</a:t>
            </a:r>
          </a:p>
          <a:p>
            <a:pPr marL="742950" lvl="1" indent="-285750">
              <a:buFont typeface="Wingdings" panose="05000000000000000000" pitchFamily="2" charset="2"/>
              <a:buChar char="Ø"/>
            </a:pPr>
            <a:r>
              <a:rPr lang="en-US" b="1">
                <a:latin typeface="+mj-lt"/>
              </a:rPr>
              <a:t>Limitation of liability</a:t>
            </a:r>
            <a:r>
              <a:rPr lang="en-US">
                <a:latin typeface="+mj-lt"/>
              </a:rPr>
              <a:t> – this limits the amount the client can possibly recover from you in the event of a claim, either to a specific dollar amount or to the amount of your fees for a project, or at a minimum, to the amount of insurance available to you at the time of any settlement or judgment.</a:t>
            </a:r>
          </a:p>
        </p:txBody>
      </p:sp>
    </p:spTree>
    <p:extLst>
      <p:ext uri="{BB962C8B-B14F-4D97-AF65-F5344CB8AC3E}">
        <p14:creationId xmlns:p14="http://schemas.microsoft.com/office/powerpoint/2010/main" val="2208556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Contracts:</a:t>
            </a:r>
          </a:p>
          <a:p>
            <a:pPr algn="ctr"/>
            <a:r>
              <a:rPr lang="en-US" b="1">
                <a:solidFill>
                  <a:srgbClr val="002060"/>
                </a:solidFill>
                <a:latin typeface="+mj-lt"/>
              </a:rPr>
              <a:t>Key contract terms, including potential deal breakers and deal makers to help manage party expectations as well as liability exposure</a:t>
            </a:r>
            <a:endParaRPr lang="en-US" b="1" dirty="0">
              <a:solidFill>
                <a:srgbClr val="002060"/>
              </a:solidFill>
              <a:latin typeface="+mj-lt"/>
            </a:endParaRP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2274838"/>
            <a:ext cx="9427029" cy="2308324"/>
          </a:xfrm>
          <a:prstGeom prst="rect">
            <a:avLst/>
          </a:prstGeom>
          <a:noFill/>
        </p:spPr>
        <p:txBody>
          <a:bodyPr wrap="square" rtlCol="0">
            <a:spAutoFit/>
          </a:bodyPr>
          <a:lstStyle/>
          <a:p>
            <a:r>
              <a:rPr lang="en-US" b="1">
                <a:latin typeface="+mj-lt"/>
              </a:rPr>
              <a:t>Be sure your contract clearly spells out who owns and/or has the right to use your instruments of service. </a:t>
            </a:r>
          </a:p>
          <a:p>
            <a:endParaRPr lang="en-US" b="1">
              <a:latin typeface="+mj-lt"/>
            </a:endParaRPr>
          </a:p>
          <a:p>
            <a:r>
              <a:rPr lang="en-US" b="1">
                <a:latin typeface="+mj-lt"/>
              </a:rPr>
              <a:t>If you are required to transfer ownership to your client (or grant your client a license to use your instruments), make sure there are a couple protections in place:</a:t>
            </a:r>
          </a:p>
          <a:p>
            <a:pPr marL="742950" lvl="1" indent="-285750">
              <a:buFont typeface="Wingdings" panose="05000000000000000000" pitchFamily="2" charset="2"/>
              <a:buChar char="Ø"/>
            </a:pPr>
            <a:r>
              <a:rPr lang="en-US">
                <a:latin typeface="+mj-lt"/>
              </a:rPr>
              <a:t>Limit the client’s ability to use the instruments on the project for which you prepared them. </a:t>
            </a:r>
          </a:p>
          <a:p>
            <a:pPr marL="742950" lvl="1" indent="-285750">
              <a:buFont typeface="Wingdings" panose="05000000000000000000" pitchFamily="2" charset="2"/>
              <a:buChar char="Ø"/>
            </a:pPr>
            <a:r>
              <a:rPr lang="en-US">
                <a:latin typeface="+mj-lt"/>
              </a:rPr>
              <a:t>Condition your agreement to grant the client ownership or a license on the client meeting their contractual obligations, most importantly paying you for your services. </a:t>
            </a:r>
          </a:p>
        </p:txBody>
      </p:sp>
    </p:spTree>
    <p:extLst>
      <p:ext uri="{BB962C8B-B14F-4D97-AF65-F5344CB8AC3E}">
        <p14:creationId xmlns:p14="http://schemas.microsoft.com/office/powerpoint/2010/main" val="3369558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Copyright: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Intellectual property rights as to instruments of service and how to best leverage these rights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to your advantage</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1812082"/>
            <a:ext cx="9427029" cy="3970318"/>
          </a:xfrm>
          <a:prstGeom prst="rect">
            <a:avLst/>
          </a:prstGeom>
          <a:noFill/>
        </p:spPr>
        <p:txBody>
          <a:bodyPr wrap="square" rtlCol="0">
            <a:spAutoFit/>
          </a:bodyPr>
          <a:lstStyle/>
          <a:p>
            <a:r>
              <a:rPr lang="en-US" b="1" dirty="0">
                <a:latin typeface="+mj-lt"/>
              </a:rPr>
              <a:t>What is copyright and how does it apply to architecture?</a:t>
            </a:r>
          </a:p>
          <a:p>
            <a:pPr marL="742950" lvl="1" indent="-285750">
              <a:buFont typeface="Wingdings" panose="05000000000000000000" pitchFamily="2" charset="2"/>
              <a:buChar char="Ø"/>
            </a:pPr>
            <a:r>
              <a:rPr lang="en-US" dirty="0">
                <a:latin typeface="+mj-lt"/>
              </a:rPr>
              <a:t>As an author or creator of your documents or designs (instruments of service), you benefit from Federal copyright protection. Copyright law automatically gives you ownership of your documents. </a:t>
            </a:r>
          </a:p>
          <a:p>
            <a:pPr marL="742950" lvl="1" indent="-285750">
              <a:buFont typeface="Wingdings" panose="05000000000000000000" pitchFamily="2" charset="2"/>
              <a:buChar char="Ø"/>
            </a:pPr>
            <a:r>
              <a:rPr lang="en-US" dirty="0">
                <a:latin typeface="+mj-lt"/>
              </a:rPr>
              <a:t>Up to you whether you would like to license the use of your documents or if you would like to transfer ownership to the project owner or some other party. </a:t>
            </a:r>
          </a:p>
          <a:p>
            <a:pPr lvl="1"/>
            <a:endParaRPr lang="en-US" dirty="0">
              <a:latin typeface="+mj-lt"/>
            </a:endParaRPr>
          </a:p>
          <a:p>
            <a:r>
              <a:rPr lang="en-US" b="1" dirty="0">
                <a:latin typeface="+mj-lt"/>
              </a:rPr>
              <a:t>AIA Standard Contracts – License Rights</a:t>
            </a:r>
          </a:p>
          <a:p>
            <a:pPr marL="742950" lvl="1" indent="-285750">
              <a:buFont typeface="Wingdings" panose="05000000000000000000" pitchFamily="2" charset="2"/>
              <a:buChar char="Ø"/>
            </a:pPr>
            <a:r>
              <a:rPr lang="en-US" dirty="0">
                <a:latin typeface="+mj-lt"/>
              </a:rPr>
              <a:t>The AIA standard contracts provide good examples of how you can protect your work. </a:t>
            </a:r>
          </a:p>
          <a:p>
            <a:pPr marL="742950" lvl="1" indent="-285750">
              <a:buFont typeface="Wingdings" panose="05000000000000000000" pitchFamily="2" charset="2"/>
              <a:buChar char="Ø"/>
            </a:pPr>
            <a:r>
              <a:rPr lang="en-US" dirty="0">
                <a:latin typeface="+mj-lt"/>
              </a:rPr>
              <a:t>For example, the language in the template B101 confirms that the architect is the owner of the documents, retaining all copyrights.  However, the owner is provided with a limited license to use the architect’s materials for the purpose of constructing, using, maintain or renovating the project. </a:t>
            </a:r>
          </a:p>
          <a:p>
            <a:pPr marL="285750" indent="-285750">
              <a:buFont typeface="Wingdings" panose="05000000000000000000" pitchFamily="2" charset="2"/>
              <a:buChar char="Ø"/>
            </a:pPr>
            <a:endParaRPr lang="en-US" dirty="0">
              <a:latin typeface="+mj-lt"/>
            </a:endParaRPr>
          </a:p>
        </p:txBody>
      </p:sp>
    </p:spTree>
    <p:extLst>
      <p:ext uri="{BB962C8B-B14F-4D97-AF65-F5344CB8AC3E}">
        <p14:creationId xmlns:p14="http://schemas.microsoft.com/office/powerpoint/2010/main" val="2204522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Copyright: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Intellectual property rights as to instruments of service and how to best leverage these rights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to your advantage</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127379"/>
            <a:ext cx="9427029" cy="3693319"/>
          </a:xfrm>
          <a:prstGeom prst="rect">
            <a:avLst/>
          </a:prstGeom>
          <a:noFill/>
        </p:spPr>
        <p:txBody>
          <a:bodyPr wrap="square" rtlCol="0">
            <a:spAutoFit/>
          </a:bodyPr>
          <a:lstStyle/>
          <a:p>
            <a:r>
              <a:rPr lang="en-US" b="1" dirty="0">
                <a:latin typeface="+mj-lt"/>
              </a:rPr>
              <a:t>Negotiating your rights</a:t>
            </a:r>
          </a:p>
          <a:p>
            <a:pPr marL="742950" lvl="1" indent="-285750">
              <a:buFont typeface="Wingdings" panose="05000000000000000000" pitchFamily="2" charset="2"/>
              <a:buChar char="Ø"/>
            </a:pPr>
            <a:r>
              <a:rPr lang="en-US" dirty="0">
                <a:latin typeface="+mj-lt"/>
              </a:rPr>
              <a:t>Often project owners do not want just a license and want ownership.  </a:t>
            </a:r>
          </a:p>
          <a:p>
            <a:pPr marL="742950" lvl="1" indent="-285750">
              <a:buFont typeface="Wingdings" panose="05000000000000000000" pitchFamily="2" charset="2"/>
              <a:buChar char="Ø"/>
            </a:pPr>
            <a:r>
              <a:rPr lang="en-US" dirty="0">
                <a:latin typeface="+mj-lt"/>
              </a:rPr>
              <a:t>What will the owner get?</a:t>
            </a:r>
          </a:p>
          <a:p>
            <a:pPr marL="1200150" lvl="2" indent="-285750">
              <a:buFont typeface="Wingdings" panose="05000000000000000000" pitchFamily="2" charset="2"/>
              <a:buChar char="Ø"/>
            </a:pPr>
            <a:r>
              <a:rPr lang="en-US" dirty="0">
                <a:latin typeface="+mj-lt"/>
              </a:rPr>
              <a:t>Typical: Construction Documents</a:t>
            </a:r>
          </a:p>
          <a:p>
            <a:pPr marL="1200150" lvl="2" indent="-285750">
              <a:buFont typeface="Wingdings" panose="05000000000000000000" pitchFamily="2" charset="2"/>
              <a:buChar char="Ø"/>
            </a:pPr>
            <a:r>
              <a:rPr lang="en-US" dirty="0">
                <a:latin typeface="+mj-lt"/>
              </a:rPr>
              <a:t>When the owner wants more – negotiate to ensure proper protections</a:t>
            </a:r>
          </a:p>
          <a:p>
            <a:pPr marL="742950" lvl="1" indent="-285750">
              <a:buFont typeface="Wingdings" panose="05000000000000000000" pitchFamily="2" charset="2"/>
              <a:buChar char="Ø"/>
            </a:pPr>
            <a:r>
              <a:rPr lang="en-US" dirty="0">
                <a:latin typeface="+mj-lt"/>
              </a:rPr>
              <a:t>When do rights transfer?</a:t>
            </a:r>
          </a:p>
          <a:p>
            <a:pPr marL="1200150" lvl="2" indent="-285750">
              <a:buFont typeface="Wingdings" panose="05000000000000000000" pitchFamily="2" charset="2"/>
              <a:buChar char="Ø"/>
            </a:pPr>
            <a:r>
              <a:rPr lang="en-US" dirty="0">
                <a:latin typeface="+mj-lt"/>
              </a:rPr>
              <a:t>Negotiate to make sure you get paid</a:t>
            </a:r>
          </a:p>
          <a:p>
            <a:pPr marL="0" lvl="1"/>
            <a:endParaRPr lang="en-US" dirty="0">
              <a:latin typeface="+mj-lt"/>
            </a:endParaRPr>
          </a:p>
          <a:p>
            <a:pPr marL="4763" marR="0" lvl="1" indent="-4763" algn="l" defTabSz="914400" rtl="0" eaLnBrk="1" fontAlgn="auto" latinLnBrk="0" hangingPunct="1">
              <a:lnSpc>
                <a:spcPct val="100000"/>
              </a:lnSpc>
              <a:spcBef>
                <a:spcPts val="0"/>
              </a:spcBef>
              <a:spcAft>
                <a:spcPts val="0"/>
              </a:spcAft>
              <a:buClrTx/>
              <a:buSzTx/>
              <a:tabLst/>
              <a:defRPr/>
            </a:pPr>
            <a:r>
              <a:rPr lang="en-US" b="1" dirty="0">
                <a:latin typeface="+mj-lt"/>
              </a:rPr>
              <a:t>When the owner wants full ownership</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Consider adding appropriate indemnity or release language to the agreement to protect yourself from any claims arising out of the unauthorized reuse or modification of your documents. </a:t>
            </a:r>
          </a:p>
          <a:p>
            <a:pPr marL="0" lvl="1"/>
            <a:endParaRPr lang="en-US" dirty="0">
              <a:latin typeface="+mj-lt"/>
            </a:endParaRPr>
          </a:p>
        </p:txBody>
      </p:sp>
    </p:spTree>
    <p:extLst>
      <p:ext uri="{BB962C8B-B14F-4D97-AF65-F5344CB8AC3E}">
        <p14:creationId xmlns:p14="http://schemas.microsoft.com/office/powerpoint/2010/main" val="987872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Copyright: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Intellectual property rights as to instruments of service and how to best leverage these rights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to your advantage</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127379"/>
            <a:ext cx="9427029" cy="2862322"/>
          </a:xfrm>
          <a:prstGeom prst="rect">
            <a:avLst/>
          </a:prstGeom>
          <a:noFill/>
        </p:spPr>
        <p:txBody>
          <a:bodyPr wrap="square" rtlCol="0">
            <a:spAutoFit/>
          </a:bodyPr>
          <a:lstStyle/>
          <a:p>
            <a:pPr marL="0" lvl="1"/>
            <a:r>
              <a:rPr lang="en-US" b="1" dirty="0">
                <a:latin typeface="+mj-lt"/>
              </a:rPr>
              <a:t>“Works Made for Hire”</a:t>
            </a:r>
          </a:p>
          <a:p>
            <a:pPr marL="738188" lvl="1" indent="-285750">
              <a:buFont typeface="Wingdings" panose="05000000000000000000" pitchFamily="2" charset="2"/>
              <a:buChar char="Ø"/>
            </a:pPr>
            <a:r>
              <a:rPr lang="en-US" dirty="0">
                <a:latin typeface="+mj-lt"/>
              </a:rPr>
              <a:t>Gives you no leverage.</a:t>
            </a:r>
          </a:p>
          <a:p>
            <a:pPr marL="738188" lvl="1" indent="-285750">
              <a:buFont typeface="Wingdings" panose="05000000000000000000" pitchFamily="2" charset="2"/>
              <a:buChar char="Ø"/>
            </a:pPr>
            <a:r>
              <a:rPr lang="en-US" dirty="0">
                <a:latin typeface="+mj-lt"/>
              </a:rPr>
              <a:t>Owner (or whoever is hiring the architect) will have the exclusive rights to the documents upon creation.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Considerations for how much to give the owner</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Using your documents or designs on a project that you are not involved in</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Using your documents or designs on a separate project</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Using your standard specifications</a:t>
            </a: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85750" lvl="1" indent="-285750">
              <a:buFont typeface="Wingdings" panose="05000000000000000000" pitchFamily="2" charset="2"/>
              <a:buChar char="Ø"/>
            </a:pPr>
            <a:endParaRPr lang="en-US" dirty="0">
              <a:latin typeface="+mj-lt"/>
            </a:endParaRPr>
          </a:p>
        </p:txBody>
      </p:sp>
    </p:spTree>
    <p:extLst>
      <p:ext uri="{BB962C8B-B14F-4D97-AF65-F5344CB8AC3E}">
        <p14:creationId xmlns:p14="http://schemas.microsoft.com/office/powerpoint/2010/main" val="2091373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Copyright: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Intellectual property rights as to instruments of service and how to best leverage these rights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to your advantage</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058574"/>
            <a:ext cx="9427029" cy="3970318"/>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dirty="0">
              <a:solidFill>
                <a:prstClr val="black"/>
              </a:solidFill>
              <a:latin typeface="Calibri Light" panose="020F0302020204030204"/>
            </a:endParaRPr>
          </a:p>
          <a:p>
            <a:pPr marL="0" marR="0" lvl="1" algn="l" defTabSz="914400" rtl="0" eaLnBrk="1" fontAlgn="auto" latinLnBrk="0" hangingPunct="1">
              <a:lnSpc>
                <a:spcPct val="100000"/>
              </a:lnSpc>
              <a:spcBef>
                <a:spcPts val="0"/>
              </a:spcBef>
              <a:spcAft>
                <a:spcPts val="0"/>
              </a:spcAft>
              <a:buClrTx/>
              <a:buSzTx/>
              <a:tabLst/>
              <a:defRPr/>
            </a:pPr>
            <a:r>
              <a:rPr lang="en-US" b="1" dirty="0">
                <a:solidFill>
                  <a:prstClr val="black"/>
                </a:solidFill>
                <a:latin typeface="Calibri Light" panose="020F0302020204030204"/>
              </a:rPr>
              <a:t>Mid-Protect Termination – Negotiating Your Rights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Does the owner get to keep the right to continued use of your documents or designs?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If the contract gives the owner a license, what happens to the license?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A licensing fee for continued use?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What documents will the owner be permitted to use moving forward if you are no longer involved?</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Rights contingent on payment</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1" algn="l" defTabSz="914400" rtl="0" eaLnBrk="1" fontAlgn="auto" latinLnBrk="0" hangingPunct="1">
              <a:lnSpc>
                <a:spcPct val="100000"/>
              </a:lnSpc>
              <a:spcBef>
                <a:spcPts val="0"/>
              </a:spcBef>
              <a:spcAft>
                <a:spcPts val="0"/>
              </a:spcAft>
              <a:buClrTx/>
              <a:buSzTx/>
              <a:tabLst/>
              <a:defRPr/>
            </a:pPr>
            <a:r>
              <a:rPr lang="en-US" b="1" dirty="0">
                <a:solidFill>
                  <a:prstClr val="black"/>
                </a:solidFill>
                <a:latin typeface="Calibri Light" panose="020F0302020204030204"/>
              </a:rPr>
              <a:t>Leveraging Your Rights After Contracting</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Owner wants to terminate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You want to terminate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Getting paid</a:t>
            </a:r>
          </a:p>
          <a:p>
            <a:pPr marL="285750" indent="-285750">
              <a:buFont typeface="Wingdings" panose="05000000000000000000" pitchFamily="2" charset="2"/>
              <a:buChar char="Ø"/>
            </a:pPr>
            <a:endParaRPr lang="en-US" dirty="0">
              <a:latin typeface="+mj-lt"/>
            </a:endParaRPr>
          </a:p>
        </p:txBody>
      </p:sp>
    </p:spTree>
    <p:extLst>
      <p:ext uri="{BB962C8B-B14F-4D97-AF65-F5344CB8AC3E}">
        <p14:creationId xmlns:p14="http://schemas.microsoft.com/office/powerpoint/2010/main" val="3189084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Copyright: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Intellectual property rights as to instruments of service and how to best leverage these rights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Light" panose="020F0302020204030204"/>
                <a:ea typeface="+mn-ea"/>
                <a:cs typeface="+mn-cs"/>
              </a:rPr>
              <a:t>to your advantage</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127379"/>
            <a:ext cx="9427029" cy="3139321"/>
          </a:xfrm>
          <a:prstGeom prst="rect">
            <a:avLst/>
          </a:prstGeom>
          <a:noFill/>
        </p:spPr>
        <p:txBody>
          <a:bodyPr wrap="square" rtlCol="0">
            <a:spAutoFit/>
          </a:bodyPr>
          <a:lstStyle/>
          <a:p>
            <a:pPr marR="0" lvl="1" algn="l" defTabSz="914400" rtl="0" eaLnBrk="1" fontAlgn="auto" latinLnBrk="0" hangingPunct="1">
              <a:lnSpc>
                <a:spcPct val="100000"/>
              </a:lnSpc>
              <a:spcBef>
                <a:spcPts val="0"/>
              </a:spcBef>
              <a:spcAft>
                <a:spcPts val="0"/>
              </a:spcAft>
              <a:buClrTx/>
              <a:buSzTx/>
              <a:tabLst/>
              <a:defRPr/>
            </a:pPr>
            <a:endParaRPr lang="en-US" noProof="0" dirty="0">
              <a:solidFill>
                <a:prstClr val="black"/>
              </a:solidFill>
              <a:latin typeface="Calibri Light" panose="020F0302020204030204"/>
            </a:endParaRPr>
          </a:p>
          <a:p>
            <a:pPr marL="0" marR="0" lvl="1" algn="l" defTabSz="914400" rtl="0" eaLnBrk="1" fontAlgn="auto" latinLnBrk="0" hangingPunct="1">
              <a:lnSpc>
                <a:spcPct val="100000"/>
              </a:lnSpc>
              <a:spcBef>
                <a:spcPts val="0"/>
              </a:spcBef>
              <a:spcAft>
                <a:spcPts val="0"/>
              </a:spcAft>
              <a:buClrTx/>
              <a:buSzTx/>
              <a:tabLst/>
              <a:defRPr/>
            </a:pPr>
            <a:r>
              <a:rPr kumimoji="0" lang="en-US" sz="1800" b="1" i="0" u="none" strike="noStrike" kern="1200" cap="none" spc="0" normalizeH="0" baseline="0" dirty="0">
                <a:ln>
                  <a:noFill/>
                </a:ln>
                <a:solidFill>
                  <a:prstClr val="black"/>
                </a:solidFill>
                <a:effectLst/>
                <a:uLnTx/>
                <a:uFillTx/>
                <a:latin typeface="Calibri Light" panose="020F0302020204030204"/>
                <a:ea typeface="+mn-ea"/>
                <a:cs typeface="+mn-cs"/>
              </a:rPr>
              <a:t>Copyright Registration – Taking the Additional Step</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Why do it?</a:t>
            </a:r>
          </a:p>
          <a:p>
            <a:pPr marL="1200150" lvl="2" indent="-285750">
              <a:buFont typeface="Wingdings" panose="05000000000000000000" pitchFamily="2" charset="2"/>
              <a:buChar char="Ø"/>
              <a:defRPr/>
            </a:pPr>
            <a:r>
              <a:rPr kumimoji="0" lang="en-US" b="0" i="0" u="none" strike="noStrike" kern="1200" cap="none" spc="0" normalizeH="0" baseline="0" noProof="0" dirty="0">
                <a:ln>
                  <a:noFill/>
                </a:ln>
                <a:solidFill>
                  <a:prstClr val="black"/>
                </a:solidFill>
                <a:effectLst/>
                <a:uLnTx/>
                <a:uFillTx/>
                <a:latin typeface="Calibri Light" panose="020F0302020204030204"/>
                <a:ea typeface="+mn-ea"/>
                <a:cs typeface="+mn-cs"/>
              </a:rPr>
              <a:t>Allows you to file a copyright infringement lawsuit. </a:t>
            </a:r>
          </a:p>
          <a:p>
            <a:pPr marL="1200150" lvl="2" indent="-285750">
              <a:buFont typeface="Wingdings" panose="05000000000000000000" pitchFamily="2" charset="2"/>
              <a:buChar char="Ø"/>
              <a:defRPr/>
            </a:pPr>
            <a:r>
              <a:rPr lang="en-US" dirty="0">
                <a:solidFill>
                  <a:prstClr val="black"/>
                </a:solidFill>
                <a:latin typeface="Calibri Light" panose="020F0302020204030204"/>
              </a:rPr>
              <a:t>Al</a:t>
            </a:r>
            <a:r>
              <a:rPr kumimoji="0" lang="en-US" b="0" i="0" u="none" strike="noStrike" kern="1200" cap="none" spc="0" normalizeH="0" baseline="0" noProof="0" dirty="0">
                <a:ln>
                  <a:noFill/>
                </a:ln>
                <a:solidFill>
                  <a:prstClr val="black"/>
                </a:solidFill>
                <a:effectLst/>
                <a:uLnTx/>
                <a:uFillTx/>
                <a:latin typeface="Calibri Light" panose="020F0302020204030204"/>
                <a:ea typeface="+mn-ea"/>
                <a:cs typeface="+mn-cs"/>
              </a:rPr>
              <a:t>lows you to recover an award of statutory damages which is typically easier to prove than actual damages.</a:t>
            </a:r>
          </a:p>
          <a:p>
            <a:pPr marL="1200150" lvl="2" indent="-285750">
              <a:buFont typeface="Wingdings" panose="05000000000000000000" pitchFamily="2" charset="2"/>
              <a:buChar char="Ø"/>
              <a:defRPr/>
            </a:pPr>
            <a:r>
              <a:rPr kumimoji="0" lang="en-US" b="0" i="0" u="none" strike="noStrike" kern="1200" cap="none" spc="0" normalizeH="0" baseline="0" noProof="0" dirty="0">
                <a:ln>
                  <a:noFill/>
                </a:ln>
                <a:solidFill>
                  <a:prstClr val="black"/>
                </a:solidFill>
                <a:effectLst/>
                <a:uLnTx/>
                <a:uFillTx/>
                <a:latin typeface="Calibri Light" panose="020F0302020204030204"/>
                <a:ea typeface="+mn-ea"/>
                <a:cs typeface="+mn-cs"/>
              </a:rPr>
              <a:t>Allows you to seek an award of attorneys’ fees and costs for post-registration infringement.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solidFill>
                  <a:prstClr val="black"/>
                </a:solidFill>
                <a:latin typeface="Calibri Light" panose="020F0302020204030204"/>
              </a:rPr>
              <a:t>When should you register?</a:t>
            </a: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85750" indent="-285750">
              <a:buFont typeface="Wingdings" panose="05000000000000000000" pitchFamily="2" charset="2"/>
              <a:buChar char="Ø"/>
            </a:pPr>
            <a:endParaRPr lang="en-US" dirty="0">
              <a:latin typeface="+mj-lt"/>
            </a:endParaRPr>
          </a:p>
        </p:txBody>
      </p:sp>
    </p:spTree>
    <p:extLst>
      <p:ext uri="{BB962C8B-B14F-4D97-AF65-F5344CB8AC3E}">
        <p14:creationId xmlns:p14="http://schemas.microsoft.com/office/powerpoint/2010/main" val="2205029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830997"/>
          </a:xfrm>
          <a:prstGeom prst="rect">
            <a:avLst/>
          </a:prstGeom>
          <a:noFill/>
        </p:spPr>
        <p:txBody>
          <a:bodyPr wrap="square" rtlCol="0">
            <a:spAutoFit/>
          </a:bodyPr>
          <a:lstStyle/>
          <a:p>
            <a:pPr algn="ctr"/>
            <a:r>
              <a:rPr lang="en-US" sz="2400" b="1" dirty="0" err="1">
                <a:solidFill>
                  <a:srgbClr val="002060"/>
                </a:solidFill>
                <a:latin typeface="+mj-lt"/>
              </a:rPr>
              <a:t>LegaLine</a:t>
            </a:r>
            <a:r>
              <a:rPr lang="en-US" sz="2400" b="1" dirty="0">
                <a:solidFill>
                  <a:srgbClr val="002060"/>
                </a:solidFill>
                <a:latin typeface="+mj-lt"/>
              </a:rPr>
              <a:t>:</a:t>
            </a:r>
          </a:p>
          <a:p>
            <a:pPr algn="ctr"/>
            <a:r>
              <a:rPr lang="en-US" sz="2400" b="1" dirty="0">
                <a:solidFill>
                  <a:srgbClr val="002060"/>
                </a:solidFill>
                <a:latin typeface="+mj-lt"/>
              </a:rPr>
              <a:t>How to Reach Us</a:t>
            </a:r>
          </a:p>
        </p:txBody>
      </p:sp>
      <p:sp>
        <p:nvSpPr>
          <p:cNvPr id="2" name="TextBox 1">
            <a:extLst>
              <a:ext uri="{FF2B5EF4-FFF2-40B4-BE49-F238E27FC236}">
                <a16:creationId xmlns:a16="http://schemas.microsoft.com/office/drawing/2014/main" id="{9B0021C4-83C3-8350-2CC7-3F1F75DE4547}"/>
              </a:ext>
            </a:extLst>
          </p:cNvPr>
          <p:cNvSpPr txBox="1"/>
          <p:nvPr/>
        </p:nvSpPr>
        <p:spPr>
          <a:xfrm>
            <a:off x="1524000" y="2228671"/>
            <a:ext cx="9285514" cy="2031325"/>
          </a:xfrm>
          <a:prstGeom prst="rect">
            <a:avLst/>
          </a:prstGeom>
          <a:noFill/>
        </p:spPr>
        <p:txBody>
          <a:bodyPr wrap="square" rtlCol="0">
            <a:spAutoFit/>
          </a:bodyPr>
          <a:lstStyle/>
          <a:p>
            <a:r>
              <a:rPr lang="en-US" dirty="0">
                <a:latin typeface="+mj-lt"/>
              </a:rPr>
              <a:t>For questions and details about how </a:t>
            </a:r>
            <a:r>
              <a:rPr lang="en-US" dirty="0" err="1">
                <a:latin typeface="+mj-lt"/>
              </a:rPr>
              <a:t>LegaLine</a:t>
            </a:r>
            <a:r>
              <a:rPr lang="en-US" dirty="0">
                <a:latin typeface="+mj-lt"/>
              </a:rPr>
              <a:t>™ can help you with your business needs:</a:t>
            </a:r>
          </a:p>
          <a:p>
            <a:endParaRPr lang="en-US" dirty="0">
              <a:latin typeface="+mj-lt"/>
            </a:endParaRPr>
          </a:p>
          <a:p>
            <a:r>
              <a:rPr lang="en-US" dirty="0">
                <a:latin typeface="+mj-lt"/>
              </a:rPr>
              <a:t>Call us at:  800.688.9780 </a:t>
            </a:r>
          </a:p>
          <a:p>
            <a:endParaRPr lang="en-US" dirty="0">
              <a:latin typeface="+mj-lt"/>
            </a:endParaRPr>
          </a:p>
          <a:p>
            <a:r>
              <a:rPr lang="en-US" dirty="0">
                <a:latin typeface="+mj-lt"/>
              </a:rPr>
              <a:t>Visit us at: www.theaiatrust.com/legal/legal-line</a:t>
            </a:r>
          </a:p>
          <a:p>
            <a:endParaRPr lang="en-US" dirty="0"/>
          </a:p>
          <a:p>
            <a:endParaRPr lang="en-US" dirty="0"/>
          </a:p>
        </p:txBody>
      </p:sp>
    </p:spTree>
    <p:extLst>
      <p:ext uri="{BB962C8B-B14F-4D97-AF65-F5344CB8AC3E}">
        <p14:creationId xmlns:p14="http://schemas.microsoft.com/office/powerpoint/2010/main" val="1839182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1123D-7FF6-B8CF-99C9-9B50B513FEA8}"/>
              </a:ext>
            </a:extLst>
          </p:cNvPr>
          <p:cNvSpPr>
            <a:spLocks noGrp="1"/>
          </p:cNvSpPr>
          <p:nvPr>
            <p:ph type="ctrTitle"/>
          </p:nvPr>
        </p:nvSpPr>
        <p:spPr>
          <a:xfrm>
            <a:off x="777551" y="850338"/>
            <a:ext cx="10636898" cy="653142"/>
          </a:xfrm>
          <a:ln w="38100">
            <a:noFill/>
          </a:ln>
        </p:spPr>
        <p:txBody>
          <a:bodyPr>
            <a:normAutofit fontScale="90000"/>
          </a:bodyPr>
          <a:lstStyle/>
          <a:p>
            <a:br>
              <a:rPr lang="en-US" dirty="0"/>
            </a:br>
            <a:br>
              <a:rPr lang="en-US" dirty="0"/>
            </a:br>
            <a:r>
              <a:rPr lang="en-US" sz="2700" b="1" dirty="0" err="1">
                <a:solidFill>
                  <a:srgbClr val="002060"/>
                </a:solidFill>
              </a:rPr>
              <a:t>LegaLine</a:t>
            </a:r>
            <a:r>
              <a:rPr lang="en-US" sz="2700" b="1" dirty="0">
                <a:solidFill>
                  <a:srgbClr val="002060"/>
                </a:solidFill>
              </a:rPr>
              <a:t>:</a:t>
            </a:r>
            <a:br>
              <a:rPr lang="en-US" sz="2700" b="1" dirty="0">
                <a:solidFill>
                  <a:srgbClr val="002060"/>
                </a:solidFill>
              </a:rPr>
            </a:br>
            <a:r>
              <a:rPr lang="en-US" sz="2700" b="1" dirty="0">
                <a:solidFill>
                  <a:srgbClr val="002060"/>
                </a:solidFill>
              </a:rPr>
              <a:t>How It Works</a:t>
            </a: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3" name="TextBox 2">
            <a:extLst>
              <a:ext uri="{FF2B5EF4-FFF2-40B4-BE49-F238E27FC236}">
                <a16:creationId xmlns:a16="http://schemas.microsoft.com/office/drawing/2014/main" id="{6576A88D-BF46-128C-8513-BF765A6F760F}"/>
              </a:ext>
            </a:extLst>
          </p:cNvPr>
          <p:cNvSpPr txBox="1"/>
          <p:nvPr/>
        </p:nvSpPr>
        <p:spPr>
          <a:xfrm>
            <a:off x="1203649" y="1791478"/>
            <a:ext cx="9703837" cy="4339650"/>
          </a:xfrm>
          <a:prstGeom prst="rect">
            <a:avLst/>
          </a:prstGeom>
          <a:noFill/>
        </p:spPr>
        <p:txBody>
          <a:bodyPr wrap="square" rtlCol="0">
            <a:spAutoFit/>
          </a:bodyPr>
          <a:lstStyle/>
          <a:p>
            <a:r>
              <a:rPr lang="en-US" sz="2400" b="1" dirty="0">
                <a:solidFill>
                  <a:srgbClr val="006699"/>
                </a:solidFill>
              </a:rPr>
              <a:t>theaiatrust.com/legal/legal-line</a:t>
            </a:r>
          </a:p>
          <a:p>
            <a:endParaRPr lang="en-US" dirty="0"/>
          </a:p>
          <a:p>
            <a:r>
              <a:rPr lang="en-US" dirty="0"/>
              <a:t>Individuals and Firms:  $385 annual fee</a:t>
            </a:r>
          </a:p>
          <a:p>
            <a:endParaRPr lang="en-US" dirty="0"/>
          </a:p>
          <a:p>
            <a:r>
              <a:rPr lang="en-US" dirty="0"/>
              <a:t>New AIA Architect Members:  Free 3-month trial subscription</a:t>
            </a:r>
          </a:p>
          <a:p>
            <a:br>
              <a:rPr lang="en-US" dirty="0"/>
            </a:br>
            <a:r>
              <a:rPr lang="en-US" dirty="0"/>
              <a:t>AIA Components:  20 Calls; $500 annual fee</a:t>
            </a:r>
          </a:p>
          <a:p>
            <a:endParaRPr lang="en-US" dirty="0"/>
          </a:p>
          <a:p>
            <a:r>
              <a:rPr lang="en-US" dirty="0"/>
              <a:t>Subscribers have telephone access to qualified, senior attorneys who have each represented architects in all areas of practice for over 25 years.  Phone calls are typically answered by the next business day.  This is a legal information hotline and not legal counsel.  </a:t>
            </a:r>
            <a:r>
              <a:rPr lang="en-US" dirty="0" err="1"/>
              <a:t>LegaLine</a:t>
            </a:r>
            <a:r>
              <a:rPr lang="en-US" dirty="0"/>
              <a:t> attorneys are available to answer questions about your practice or help guide you to resources that may best suit your need.</a:t>
            </a:r>
          </a:p>
          <a:p>
            <a:endParaRPr lang="en-US" dirty="0"/>
          </a:p>
          <a:p>
            <a:endParaRPr lang="en-US" dirty="0"/>
          </a:p>
        </p:txBody>
      </p:sp>
    </p:spTree>
    <p:extLst>
      <p:ext uri="{BB962C8B-B14F-4D97-AF65-F5344CB8AC3E}">
        <p14:creationId xmlns:p14="http://schemas.microsoft.com/office/powerpoint/2010/main" val="3583636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1123D-7FF6-B8CF-99C9-9B50B513FEA8}"/>
              </a:ext>
            </a:extLst>
          </p:cNvPr>
          <p:cNvSpPr>
            <a:spLocks noGrp="1"/>
          </p:cNvSpPr>
          <p:nvPr>
            <p:ph type="ctrTitle"/>
          </p:nvPr>
        </p:nvSpPr>
        <p:spPr>
          <a:xfrm>
            <a:off x="777551" y="764613"/>
            <a:ext cx="10636898" cy="653142"/>
          </a:xfrm>
          <a:ln w="38100">
            <a:noFill/>
          </a:ln>
        </p:spPr>
        <p:txBody>
          <a:bodyPr>
            <a:normAutofit fontScale="90000"/>
          </a:bodyPr>
          <a:lstStyle/>
          <a:p>
            <a:br>
              <a:rPr lang="en-US" dirty="0"/>
            </a:br>
            <a:br>
              <a:rPr lang="en-US" dirty="0"/>
            </a:br>
            <a:r>
              <a:rPr lang="en-US" sz="2700" b="1" dirty="0" err="1">
                <a:solidFill>
                  <a:srgbClr val="002060"/>
                </a:solidFill>
              </a:rPr>
              <a:t>LegaLine</a:t>
            </a:r>
            <a:r>
              <a:rPr lang="en-US" sz="2700" b="1" dirty="0">
                <a:solidFill>
                  <a:srgbClr val="002060"/>
                </a:solidFill>
              </a:rPr>
              <a:t>:</a:t>
            </a:r>
            <a:br>
              <a:rPr lang="en-US" sz="2700" b="1" dirty="0">
                <a:solidFill>
                  <a:srgbClr val="002060"/>
                </a:solidFill>
              </a:rPr>
            </a:br>
            <a:r>
              <a:rPr lang="en-US" sz="2700" b="1" dirty="0">
                <a:solidFill>
                  <a:srgbClr val="002060"/>
                </a:solidFill>
              </a:rPr>
              <a:t>Who We Are</a:t>
            </a: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3" name="TextBox 2">
            <a:extLst>
              <a:ext uri="{FF2B5EF4-FFF2-40B4-BE49-F238E27FC236}">
                <a16:creationId xmlns:a16="http://schemas.microsoft.com/office/drawing/2014/main" id="{9700410D-DD19-E4C9-4527-1662118F7D2C}"/>
              </a:ext>
            </a:extLst>
          </p:cNvPr>
          <p:cNvSpPr txBox="1"/>
          <p:nvPr/>
        </p:nvSpPr>
        <p:spPr>
          <a:xfrm>
            <a:off x="1418642" y="1417755"/>
            <a:ext cx="9498563" cy="2308324"/>
          </a:xfrm>
          <a:prstGeom prst="rect">
            <a:avLst/>
          </a:prstGeom>
          <a:noFill/>
        </p:spPr>
        <p:txBody>
          <a:bodyPr wrap="square" rtlCol="0">
            <a:spAutoFit/>
          </a:bodyPr>
          <a:lstStyle/>
          <a:p>
            <a:r>
              <a:rPr lang="en-US" b="0" i="0" dirty="0" err="1">
                <a:solidFill>
                  <a:srgbClr val="000000"/>
                </a:solidFill>
                <a:effectLst/>
                <a:latin typeface="+mj-lt"/>
              </a:rPr>
              <a:t>LegaLine</a:t>
            </a:r>
            <a:r>
              <a:rPr lang="en-US" b="0" i="0" dirty="0">
                <a:solidFill>
                  <a:srgbClr val="000000"/>
                </a:solidFill>
                <a:effectLst/>
                <a:latin typeface="+mj-lt"/>
              </a:rPr>
              <a:t> inquiries are led by senior attorneys with extensive experience in a wide range of issues involving complex A/E and construction matters.  We </a:t>
            </a:r>
            <a:r>
              <a:rPr lang="en-US" dirty="0">
                <a:solidFill>
                  <a:srgbClr val="000000"/>
                </a:solidFill>
                <a:latin typeface="+mj-lt"/>
              </a:rPr>
              <a:t>practice </a:t>
            </a:r>
            <a:r>
              <a:rPr lang="en-US" b="0" i="0" dirty="0">
                <a:solidFill>
                  <a:srgbClr val="000000"/>
                </a:solidFill>
                <a:effectLst/>
                <a:latin typeface="+mj-lt"/>
              </a:rPr>
              <a:t>at the law firm of W&amp;D Law, LLP, which offers extensive contract creation and negotiations for multi-million and multi-billion-dollar projects, claims during the course of the design and construction of projects, contract negotiations, litigation, trial, and appellate services. The attorneys at W&amp;D Law, LLP, have represented design professionals, contractors, manufacturers, and owners in a wide variety of actions, ranging from simple lien actions to multi-million dollar private and public works construction cases and single-family residential projects collectively for decades.                 </a:t>
            </a:r>
            <a:r>
              <a:rPr lang="en-US" b="1" i="0" dirty="0">
                <a:solidFill>
                  <a:srgbClr val="002060"/>
                </a:solidFill>
                <a:effectLst/>
                <a:latin typeface="+mj-lt"/>
              </a:rPr>
              <a:t>www.wdlaw.com</a:t>
            </a:r>
            <a:endParaRPr lang="en-US" b="1" dirty="0">
              <a:solidFill>
                <a:srgbClr val="002060"/>
              </a:solidFill>
              <a:latin typeface="+mj-lt"/>
            </a:endParaRPr>
          </a:p>
        </p:txBody>
      </p:sp>
      <p:pic>
        <p:nvPicPr>
          <p:cNvPr id="5" name="Picture 4">
            <a:extLst>
              <a:ext uri="{FF2B5EF4-FFF2-40B4-BE49-F238E27FC236}">
                <a16:creationId xmlns:a16="http://schemas.microsoft.com/office/drawing/2014/main" id="{B0F8247A-6FE6-069B-B0F6-2E1A7FF2087F}"/>
              </a:ext>
            </a:extLst>
          </p:cNvPr>
          <p:cNvPicPr>
            <a:picLocks noChangeAspect="1"/>
          </p:cNvPicPr>
          <p:nvPr/>
        </p:nvPicPr>
        <p:blipFill>
          <a:blip r:embed="rId3"/>
          <a:stretch>
            <a:fillRect/>
          </a:stretch>
        </p:blipFill>
        <p:spPr>
          <a:xfrm>
            <a:off x="2423675" y="3726079"/>
            <a:ext cx="7344650" cy="1811608"/>
          </a:xfrm>
          <a:prstGeom prst="rect">
            <a:avLst/>
          </a:prstGeom>
        </p:spPr>
      </p:pic>
    </p:spTree>
    <p:extLst>
      <p:ext uri="{BB962C8B-B14F-4D97-AF65-F5344CB8AC3E}">
        <p14:creationId xmlns:p14="http://schemas.microsoft.com/office/powerpoint/2010/main" val="1197165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a:xfrm>
            <a:off x="1524000" y="1894114"/>
            <a:ext cx="9144000" cy="3363686"/>
          </a:xfrm>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59A16DAF-2D2F-0EF8-A1E3-22BC61833DFE}"/>
              </a:ext>
            </a:extLst>
          </p:cNvPr>
          <p:cNvSpPr txBox="1"/>
          <p:nvPr/>
        </p:nvSpPr>
        <p:spPr>
          <a:xfrm>
            <a:off x="1524000" y="758902"/>
            <a:ext cx="9143999" cy="646331"/>
          </a:xfrm>
          <a:prstGeom prst="rect">
            <a:avLst/>
          </a:prstGeom>
          <a:noFill/>
        </p:spPr>
        <p:txBody>
          <a:bodyPr wrap="square" rtlCol="0">
            <a:spAutoFit/>
          </a:bodyPr>
          <a:lstStyle/>
          <a:p>
            <a:pPr algn="ctr"/>
            <a:r>
              <a:rPr lang="en-US" sz="3600" b="1" dirty="0">
                <a:solidFill>
                  <a:srgbClr val="002060"/>
                </a:solidFill>
                <a:latin typeface="+mj-lt"/>
              </a:rPr>
              <a:t>Topics:</a:t>
            </a:r>
          </a:p>
        </p:txBody>
      </p:sp>
      <p:sp>
        <p:nvSpPr>
          <p:cNvPr id="5" name="TextBox 4">
            <a:extLst>
              <a:ext uri="{FF2B5EF4-FFF2-40B4-BE49-F238E27FC236}">
                <a16:creationId xmlns:a16="http://schemas.microsoft.com/office/drawing/2014/main" id="{5D967D84-DE28-84D5-1A83-5FC769284F8C}"/>
              </a:ext>
            </a:extLst>
          </p:cNvPr>
          <p:cNvSpPr txBox="1"/>
          <p:nvPr/>
        </p:nvSpPr>
        <p:spPr>
          <a:xfrm>
            <a:off x="1524000" y="1443841"/>
            <a:ext cx="9143999" cy="3970318"/>
          </a:xfrm>
          <a:prstGeom prst="rect">
            <a:avLst/>
          </a:prstGeom>
          <a:noFill/>
        </p:spPr>
        <p:txBody>
          <a:bodyPr wrap="square" rtlCol="0">
            <a:spAutoFit/>
          </a:bodyPr>
          <a:lstStyle/>
          <a:p>
            <a:r>
              <a:rPr lang="en-US" b="1" dirty="0">
                <a:solidFill>
                  <a:srgbClr val="002060"/>
                </a:solidFill>
                <a:latin typeface="+mj-lt"/>
              </a:rPr>
              <a:t>Corporate:</a:t>
            </a:r>
          </a:p>
          <a:p>
            <a:r>
              <a:rPr lang="en-US" dirty="0">
                <a:latin typeface="+mj-lt"/>
              </a:rPr>
              <a:t>Overall structures of legal entities, corporate governance formalities and importance as well as general regulatory aspects of corporate practices</a:t>
            </a:r>
          </a:p>
          <a:p>
            <a:endParaRPr lang="en-US" dirty="0">
              <a:latin typeface="+mj-lt"/>
            </a:endParaRPr>
          </a:p>
          <a:p>
            <a:r>
              <a:rPr lang="en-US" b="1" dirty="0">
                <a:solidFill>
                  <a:srgbClr val="002060"/>
                </a:solidFill>
                <a:latin typeface="+mj-lt"/>
              </a:rPr>
              <a:t>Insurance:</a:t>
            </a:r>
          </a:p>
          <a:p>
            <a:r>
              <a:rPr lang="en-US" dirty="0">
                <a:latin typeface="+mj-lt"/>
              </a:rPr>
              <a:t>Important types of insurance for architecture firms, with a focus on professional liability coverage</a:t>
            </a:r>
          </a:p>
          <a:p>
            <a:endParaRPr lang="en-US" dirty="0">
              <a:latin typeface="+mj-lt"/>
            </a:endParaRPr>
          </a:p>
          <a:p>
            <a:r>
              <a:rPr lang="en-US" b="1" dirty="0">
                <a:solidFill>
                  <a:srgbClr val="002060"/>
                </a:solidFill>
                <a:latin typeface="+mj-lt"/>
              </a:rPr>
              <a:t>Contracts:</a:t>
            </a:r>
          </a:p>
          <a:p>
            <a:r>
              <a:rPr lang="en-US" dirty="0">
                <a:latin typeface="+mj-lt"/>
              </a:rPr>
              <a:t>Key contract terms, including potential deal brakers and deal makers to help manage party expectations as well as liability exposure</a:t>
            </a:r>
          </a:p>
          <a:p>
            <a:endParaRPr lang="en-US" dirty="0">
              <a:latin typeface="+mj-lt"/>
            </a:endParaRPr>
          </a:p>
          <a:p>
            <a:r>
              <a:rPr lang="en-US" b="1" dirty="0">
                <a:solidFill>
                  <a:srgbClr val="002060"/>
                </a:solidFill>
                <a:latin typeface="+mj-lt"/>
              </a:rPr>
              <a:t>Copyright:</a:t>
            </a:r>
          </a:p>
          <a:p>
            <a:r>
              <a:rPr lang="en-US" dirty="0">
                <a:latin typeface="+mj-lt"/>
              </a:rPr>
              <a:t>Intellectual property rights as to instruments of service and how to best leverage these rights to your advantage</a:t>
            </a:r>
          </a:p>
        </p:txBody>
      </p:sp>
    </p:spTree>
    <p:extLst>
      <p:ext uri="{BB962C8B-B14F-4D97-AF65-F5344CB8AC3E}">
        <p14:creationId xmlns:p14="http://schemas.microsoft.com/office/powerpoint/2010/main" val="337754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Corporate:</a:t>
            </a:r>
          </a:p>
          <a:p>
            <a:pPr algn="ctr"/>
            <a:r>
              <a:rPr lang="en-US" b="1">
                <a:solidFill>
                  <a:srgbClr val="002060"/>
                </a:solidFill>
                <a:latin typeface="+mj-lt"/>
              </a:rPr>
              <a:t>Overall structures of legal entities, corporate governance formalities and importance as well as general regulatory aspects of corporate practices</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1812082"/>
            <a:ext cx="9427029" cy="4524315"/>
          </a:xfrm>
          <a:prstGeom prst="rect">
            <a:avLst/>
          </a:prstGeom>
          <a:noFill/>
        </p:spPr>
        <p:txBody>
          <a:bodyPr wrap="square" rtlCol="0">
            <a:spAutoFit/>
          </a:bodyPr>
          <a:lstStyle/>
          <a:p>
            <a:r>
              <a:rPr lang="en-US" b="1">
                <a:latin typeface="+mj-lt"/>
              </a:rPr>
              <a:t>What should I consider in starting and operating an architectural firm practice?</a:t>
            </a:r>
          </a:p>
          <a:p>
            <a:pPr marL="742950" lvl="1" indent="-285750">
              <a:buFont typeface="Wingdings" panose="05000000000000000000" pitchFamily="2" charset="2"/>
              <a:buChar char="Ø"/>
            </a:pPr>
            <a:r>
              <a:rPr lang="en-US">
                <a:latin typeface="+mj-lt"/>
              </a:rPr>
              <a:t>There are any number of issues to consider.   It is not just about getting your license.  You should develop some sort of business plan, a marketing plan, evaluate potential and/or existing clients.  You should consult an insurance broker, an accountant, establish a banking relationship and possibly consult with an attorney to assist you.</a:t>
            </a:r>
          </a:p>
          <a:p>
            <a:pPr marL="742950" lvl="1" indent="-285750">
              <a:buFont typeface="Wingdings" panose="05000000000000000000" pitchFamily="2" charset="2"/>
              <a:buChar char="Ø"/>
            </a:pPr>
            <a:r>
              <a:rPr lang="en-US">
                <a:latin typeface="+mj-lt"/>
              </a:rPr>
              <a:t>You need to know what type of business entity you want to form and what business form are allowed in your jurisdiction to practice architecture and ownership by licensee requirements.</a:t>
            </a:r>
          </a:p>
          <a:p>
            <a:pPr marL="742950" lvl="1" indent="-285750">
              <a:buFont typeface="Wingdings" panose="05000000000000000000" pitchFamily="2" charset="2"/>
              <a:buChar char="Ø"/>
            </a:pPr>
            <a:r>
              <a:rPr lang="en-US">
                <a:latin typeface="+mj-lt"/>
              </a:rPr>
              <a:t>You need to get professional liability/E&amp;O insurance as well as other insurance policies for not only the performance of your services but also the operation of new business.</a:t>
            </a:r>
          </a:p>
          <a:p>
            <a:pPr marL="742950" lvl="1" indent="-285750">
              <a:buFont typeface="Wingdings" panose="05000000000000000000" pitchFamily="2" charset="2"/>
              <a:buChar char="Ø"/>
            </a:pPr>
            <a:r>
              <a:rPr lang="en-US">
                <a:latin typeface="+mj-lt"/>
              </a:rPr>
              <a:t>You need to have a good contract, a proposal with terms &amp; conditions, and a checklist of key issues to look out for.</a:t>
            </a:r>
          </a:p>
          <a:p>
            <a:pPr marL="742950" lvl="1" indent="-285750">
              <a:buFont typeface="Wingdings" panose="05000000000000000000" pitchFamily="2" charset="2"/>
              <a:buChar char="Ø"/>
            </a:pPr>
            <a:r>
              <a:rPr lang="en-US">
                <a:latin typeface="+mj-lt"/>
              </a:rPr>
              <a:t>You need to know something about protecting your drawings, plans &amp; specifications and ownership of copyrights. </a:t>
            </a:r>
          </a:p>
          <a:p>
            <a:r>
              <a:rPr lang="en-US" b="1">
                <a:latin typeface="+mj-lt"/>
              </a:rPr>
              <a:t>These are just some of the matters that LegaLine can discuss </a:t>
            </a:r>
          </a:p>
          <a:p>
            <a:r>
              <a:rPr lang="en-US" b="1">
                <a:latin typeface="+mj-lt"/>
              </a:rPr>
              <a:t>with you and provide you with useful information.</a:t>
            </a:r>
            <a:endParaRPr lang="en-US">
              <a:latin typeface="+mj-lt"/>
            </a:endParaRPr>
          </a:p>
        </p:txBody>
      </p:sp>
    </p:spTree>
    <p:extLst>
      <p:ext uri="{BB962C8B-B14F-4D97-AF65-F5344CB8AC3E}">
        <p14:creationId xmlns:p14="http://schemas.microsoft.com/office/powerpoint/2010/main" val="388238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Corporate:</a:t>
            </a:r>
          </a:p>
          <a:p>
            <a:pPr algn="ctr"/>
            <a:r>
              <a:rPr lang="en-US" b="1">
                <a:solidFill>
                  <a:srgbClr val="002060"/>
                </a:solidFill>
                <a:latin typeface="+mj-lt"/>
              </a:rPr>
              <a:t>Overall structures of legal entities, corporate governance formalities and importance as well as general regulatory aspects of corporate practices</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136338"/>
            <a:ext cx="9427029" cy="2585323"/>
          </a:xfrm>
          <a:prstGeom prst="rect">
            <a:avLst/>
          </a:prstGeom>
          <a:noFill/>
        </p:spPr>
        <p:txBody>
          <a:bodyPr wrap="square" rtlCol="0">
            <a:spAutoFit/>
          </a:bodyPr>
          <a:lstStyle/>
          <a:p>
            <a:r>
              <a:rPr lang="en-US" b="1">
                <a:latin typeface="+mj-lt"/>
              </a:rPr>
              <a:t>The basic types of business entities are:</a:t>
            </a:r>
          </a:p>
          <a:p>
            <a:pPr marL="742950" lvl="1" indent="-285750">
              <a:buFont typeface="Wingdings" panose="05000000000000000000" pitchFamily="2" charset="2"/>
              <a:buChar char="Ø"/>
            </a:pPr>
            <a:r>
              <a:rPr lang="en-US">
                <a:latin typeface="+mj-lt"/>
              </a:rPr>
              <a:t>Sole Proprietorship</a:t>
            </a:r>
          </a:p>
          <a:p>
            <a:pPr marL="742950" lvl="1" indent="-285750">
              <a:buFont typeface="Wingdings" panose="05000000000000000000" pitchFamily="2" charset="2"/>
              <a:buChar char="Ø"/>
            </a:pPr>
            <a:r>
              <a:rPr lang="en-US">
                <a:latin typeface="+mj-lt"/>
              </a:rPr>
              <a:t>Partnership </a:t>
            </a:r>
          </a:p>
          <a:p>
            <a:pPr marL="742950" lvl="1" indent="-285750">
              <a:buFont typeface="Wingdings" panose="05000000000000000000" pitchFamily="2" charset="2"/>
              <a:buChar char="Ø"/>
            </a:pPr>
            <a:r>
              <a:rPr lang="en-US">
                <a:latin typeface="+mj-lt"/>
              </a:rPr>
              <a:t>Corporation (C-Corps, S-Corps, etc.)</a:t>
            </a:r>
          </a:p>
          <a:p>
            <a:pPr marL="742950" lvl="1" indent="-285750">
              <a:buFont typeface="Wingdings" panose="05000000000000000000" pitchFamily="2" charset="2"/>
              <a:buChar char="Ø"/>
            </a:pPr>
            <a:r>
              <a:rPr lang="en-US">
                <a:latin typeface="+mj-lt"/>
              </a:rPr>
              <a:t>Professional Corporations (PC or APC) </a:t>
            </a:r>
          </a:p>
          <a:p>
            <a:pPr marL="742950" lvl="1" indent="-285750">
              <a:buFont typeface="Wingdings" panose="05000000000000000000" pitchFamily="2" charset="2"/>
              <a:buChar char="Ø"/>
            </a:pPr>
            <a:r>
              <a:rPr lang="en-US">
                <a:latin typeface="+mj-lt"/>
              </a:rPr>
              <a:t>Limited Liability Companies (LLCs) </a:t>
            </a:r>
          </a:p>
          <a:p>
            <a:pPr marL="742950" lvl="1" indent="-285750">
              <a:buFont typeface="Wingdings" panose="05000000000000000000" pitchFamily="2" charset="2"/>
              <a:buChar char="Ø"/>
            </a:pPr>
            <a:r>
              <a:rPr lang="en-US">
                <a:latin typeface="+mj-lt"/>
              </a:rPr>
              <a:t>Limited Liability Partnerships/Professional Limited Liability Partnerships (LLPs/PLLPs) </a:t>
            </a:r>
          </a:p>
          <a:p>
            <a:r>
              <a:rPr lang="en-US" b="1">
                <a:latin typeface="+mj-lt"/>
              </a:rPr>
              <a:t>NOTE: Every individual licensed architect is liable for his own negligence, whatever the form of practice, but may be protected/limited by contract and insurance.</a:t>
            </a:r>
          </a:p>
        </p:txBody>
      </p:sp>
    </p:spTree>
    <p:extLst>
      <p:ext uri="{BB962C8B-B14F-4D97-AF65-F5344CB8AC3E}">
        <p14:creationId xmlns:p14="http://schemas.microsoft.com/office/powerpoint/2010/main" val="555113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Corporate:</a:t>
            </a:r>
          </a:p>
          <a:p>
            <a:pPr algn="ctr"/>
            <a:r>
              <a:rPr lang="en-US" b="1">
                <a:solidFill>
                  <a:srgbClr val="002060"/>
                </a:solidFill>
                <a:latin typeface="+mj-lt"/>
              </a:rPr>
              <a:t>Overall structures of legal entities, corporate governance formalities and importance as well as general regulatory aspects of corporate practices</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5" y="1992025"/>
            <a:ext cx="9427029" cy="2862322"/>
          </a:xfrm>
          <a:prstGeom prst="rect">
            <a:avLst/>
          </a:prstGeom>
          <a:noFill/>
        </p:spPr>
        <p:txBody>
          <a:bodyPr wrap="square" rtlCol="0">
            <a:spAutoFit/>
          </a:bodyPr>
          <a:lstStyle/>
          <a:p>
            <a:r>
              <a:rPr lang="en-US" b="1">
                <a:latin typeface="+mj-lt"/>
              </a:rPr>
              <a:t>What other professional practice issues should be considered in choosing a business entity?</a:t>
            </a:r>
          </a:p>
          <a:p>
            <a:pPr marL="742950" lvl="1" indent="-285750">
              <a:buFont typeface="Wingdings" panose="05000000000000000000" pitchFamily="2" charset="2"/>
              <a:buChar char="Ø"/>
            </a:pPr>
            <a:r>
              <a:rPr lang="en-US">
                <a:latin typeface="+mj-lt"/>
              </a:rPr>
              <a:t>You should check with your State Architectural Board and/or professional practice acts in your jurisdiction for particular requirements.   Some states require that not only individuals but firms/companies offering to provide architectural services register with the State Board.  Furthermore, the State Board and/or practice act may dictate business form options, ownership percentages (i.e. businesses must be 100% owned by licensed individuals; 2/3rd owned by licensed individuals, etc). </a:t>
            </a:r>
          </a:p>
          <a:p>
            <a:pPr marL="742950" lvl="1" indent="-285750">
              <a:buFont typeface="Wingdings" panose="05000000000000000000" pitchFamily="2" charset="2"/>
              <a:buChar char="Ø"/>
            </a:pPr>
            <a:r>
              <a:rPr lang="en-US">
                <a:latin typeface="+mj-lt"/>
              </a:rPr>
              <a:t>There are also state and local business license requirements, employer and payroll issues, workers compensation, office leases, equipment and software leases and many other considerations.</a:t>
            </a:r>
          </a:p>
        </p:txBody>
      </p:sp>
    </p:spTree>
    <p:extLst>
      <p:ext uri="{BB962C8B-B14F-4D97-AF65-F5344CB8AC3E}">
        <p14:creationId xmlns:p14="http://schemas.microsoft.com/office/powerpoint/2010/main" val="3261170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8C6BC1-3557-6BC4-0D0C-AE7451090F89}"/>
              </a:ext>
            </a:extLst>
          </p:cNvPr>
          <p:cNvSpPr>
            <a:spLocks noGrp="1"/>
          </p:cNvSpPr>
          <p:nvPr>
            <p:ph type="subTitle"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F9A5DE50-F13C-84D1-94C9-E1D7DB0BBB5C}"/>
              </a:ext>
            </a:extLst>
          </p:cNvPr>
          <p:cNvSpPr txBox="1"/>
          <p:nvPr/>
        </p:nvSpPr>
        <p:spPr>
          <a:xfrm>
            <a:off x="3048778" y="3244334"/>
            <a:ext cx="609755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D2A0686-65C1-949A-8AD7-B804EE9E2AD9}"/>
              </a:ext>
            </a:extLst>
          </p:cNvPr>
          <p:cNvPicPr>
            <a:picLocks noChangeAspect="1"/>
          </p:cNvPicPr>
          <p:nvPr/>
        </p:nvPicPr>
        <p:blipFill>
          <a:blip r:embed="rId2"/>
          <a:stretch>
            <a:fillRect/>
          </a:stretch>
        </p:blipFill>
        <p:spPr>
          <a:xfrm>
            <a:off x="7829550" y="5469682"/>
            <a:ext cx="4143375" cy="1118421"/>
          </a:xfrm>
          <a:prstGeom prst="rect">
            <a:avLst/>
          </a:prstGeom>
        </p:spPr>
      </p:pic>
      <p:sp>
        <p:nvSpPr>
          <p:cNvPr id="4" name="TextBox 3">
            <a:extLst>
              <a:ext uri="{FF2B5EF4-FFF2-40B4-BE49-F238E27FC236}">
                <a16:creationId xmlns:a16="http://schemas.microsoft.com/office/drawing/2014/main" id="{8855F209-566B-BD0C-A934-59DE4A8278F9}"/>
              </a:ext>
            </a:extLst>
          </p:cNvPr>
          <p:cNvSpPr txBox="1"/>
          <p:nvPr/>
        </p:nvSpPr>
        <p:spPr>
          <a:xfrm>
            <a:off x="1382485" y="676870"/>
            <a:ext cx="9427029" cy="923330"/>
          </a:xfrm>
          <a:prstGeom prst="rect">
            <a:avLst/>
          </a:prstGeom>
          <a:noFill/>
        </p:spPr>
        <p:txBody>
          <a:bodyPr wrap="square" rtlCol="0">
            <a:spAutoFit/>
          </a:bodyPr>
          <a:lstStyle/>
          <a:p>
            <a:pPr algn="ctr"/>
            <a:r>
              <a:rPr lang="en-US" b="1">
                <a:solidFill>
                  <a:srgbClr val="002060"/>
                </a:solidFill>
                <a:latin typeface="+mj-lt"/>
              </a:rPr>
              <a:t>Corporate:</a:t>
            </a:r>
          </a:p>
          <a:p>
            <a:pPr algn="ctr"/>
            <a:r>
              <a:rPr lang="en-US" b="1">
                <a:solidFill>
                  <a:srgbClr val="002060"/>
                </a:solidFill>
                <a:latin typeface="+mj-lt"/>
              </a:rPr>
              <a:t>Overall structures of legal entities, corporate governance formalities and importance as well as general regulatory aspects of corporate practices</a:t>
            </a:r>
          </a:p>
        </p:txBody>
      </p:sp>
      <p:sp>
        <p:nvSpPr>
          <p:cNvPr id="2" name="TextBox 1">
            <a:extLst>
              <a:ext uri="{FF2B5EF4-FFF2-40B4-BE49-F238E27FC236}">
                <a16:creationId xmlns:a16="http://schemas.microsoft.com/office/drawing/2014/main" id="{9AE26A28-FCAC-CE7C-9540-3062618F5CDA}"/>
              </a:ext>
            </a:extLst>
          </p:cNvPr>
          <p:cNvSpPr txBox="1"/>
          <p:nvPr/>
        </p:nvSpPr>
        <p:spPr>
          <a:xfrm>
            <a:off x="1382484" y="2090172"/>
            <a:ext cx="9427029" cy="2308324"/>
          </a:xfrm>
          <a:prstGeom prst="rect">
            <a:avLst/>
          </a:prstGeom>
          <a:noFill/>
        </p:spPr>
        <p:txBody>
          <a:bodyPr wrap="square" rtlCol="0">
            <a:spAutoFit/>
          </a:bodyPr>
          <a:lstStyle/>
          <a:p>
            <a:r>
              <a:rPr lang="en-US" b="1">
                <a:latin typeface="+mj-lt"/>
              </a:rPr>
              <a:t>What else should be considered from a business structure perspective?</a:t>
            </a:r>
          </a:p>
          <a:p>
            <a:pPr marL="742950" lvl="1" indent="-285750">
              <a:buFont typeface="Wingdings" panose="05000000000000000000" pitchFamily="2" charset="2"/>
              <a:buChar char="Ø"/>
            </a:pPr>
            <a:r>
              <a:rPr lang="en-US">
                <a:latin typeface="+mj-lt"/>
              </a:rPr>
              <a:t>Corporate Governance – how to operate, who is in charge, supervision and communication</a:t>
            </a:r>
          </a:p>
          <a:p>
            <a:pPr marL="742950" lvl="1" indent="-285750">
              <a:buFont typeface="Wingdings" panose="05000000000000000000" pitchFamily="2" charset="2"/>
              <a:buChar char="Ø"/>
            </a:pPr>
            <a:r>
              <a:rPr lang="en-US">
                <a:latin typeface="+mj-lt"/>
              </a:rPr>
              <a:t>Shareholder or Partnership Agreements/BuySell Agreements – assist in major corporate governance issues and/or ownership transition matters.   Such documents may address valuation.  They also may address bringing on new partners or shareholders, or when someone leaves, retires or passes away.</a:t>
            </a:r>
          </a:p>
          <a:p>
            <a:pPr marL="742950" lvl="1" indent="-285750">
              <a:buFont typeface="Wingdings" panose="05000000000000000000" pitchFamily="2" charset="2"/>
              <a:buChar char="Ø"/>
            </a:pPr>
            <a:r>
              <a:rPr lang="en-US">
                <a:latin typeface="+mj-lt"/>
              </a:rPr>
              <a:t>Employment Policies and Practices, Operations Manuals, Quality Assurance/Quality Control Manuals and Practices</a:t>
            </a:r>
          </a:p>
        </p:txBody>
      </p:sp>
    </p:spTree>
    <p:extLst>
      <p:ext uri="{BB962C8B-B14F-4D97-AF65-F5344CB8AC3E}">
        <p14:creationId xmlns:p14="http://schemas.microsoft.com/office/powerpoint/2010/main" val="4100884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3390</Words>
  <Application>Microsoft Office PowerPoint</Application>
  <PresentationFormat>Widescreen</PresentationFormat>
  <Paragraphs>266</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Wingdings</vt:lpstr>
      <vt:lpstr>Office Theme</vt:lpstr>
      <vt:lpstr>  LegaLine:  The Legal Information Hotline to Manage Risk and Build a Stronger Practice</vt:lpstr>
      <vt:lpstr>  LegaLine: What It Is</vt:lpstr>
      <vt:lpstr>  LegaLine: How It Works</vt:lpstr>
      <vt:lpstr>  LegaLine: Who We 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WD Law,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Jacqueline C. Pons-Bunney</dc:creator>
  <cp:lastModifiedBy>Jacqueline C. Pons-Bunney</cp:lastModifiedBy>
  <cp:revision>10</cp:revision>
  <dcterms:created xsi:type="dcterms:W3CDTF">2023-08-21T14:26:10Z</dcterms:created>
  <dcterms:modified xsi:type="dcterms:W3CDTF">2023-09-01T22:14:22Z</dcterms:modified>
</cp:coreProperties>
</file>